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106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r-Latn-C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r-Latn-C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5630A-0533-EC4A-9998-F963B017590A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0AA1-6377-A648-A5C9-B9217321EE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573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5630A-0533-EC4A-9998-F963B017590A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0AA1-6377-A648-A5C9-B9217321EE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47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5630A-0533-EC4A-9998-F963B017590A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0AA1-6377-A648-A5C9-B9217321EE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399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5630A-0533-EC4A-9998-F963B017590A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0AA1-6377-A648-A5C9-B9217321EE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844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5630A-0533-EC4A-9998-F963B017590A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0AA1-6377-A648-A5C9-B9217321EE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516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5630A-0533-EC4A-9998-F963B017590A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0AA1-6377-A648-A5C9-B9217321EE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410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5630A-0533-EC4A-9998-F963B017590A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0AA1-6377-A648-A5C9-B9217321EE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454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5630A-0533-EC4A-9998-F963B017590A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0AA1-6377-A648-A5C9-B9217321EE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082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5630A-0533-EC4A-9998-F963B017590A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0AA1-6377-A648-A5C9-B9217321EE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753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5630A-0533-EC4A-9998-F963B017590A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0AA1-6377-A648-A5C9-B9217321EE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564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5630A-0533-EC4A-9998-F963B017590A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0AA1-6377-A648-A5C9-B9217321EE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461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r-Latn-C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85630A-0533-EC4A-9998-F963B017590A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7E0AA1-6377-A648-A5C9-B9217321EE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774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CS" dirty="0" smtClean="0"/>
              <a:t>ВЕЖБЕ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Cyrl-CS" dirty="0" smtClean="0"/>
              <a:t>КАПЦИ , СУЗНИ АПАРАТ</a:t>
            </a:r>
          </a:p>
          <a:p>
            <a:r>
              <a:rPr lang="sr-Cyrl-CS" dirty="0" smtClean="0"/>
              <a:t>ПРОФ ДР СВЕТКАНА ЈОВАНОВИЋ</a:t>
            </a:r>
          </a:p>
          <a:p>
            <a:r>
              <a:rPr lang="en-US" dirty="0"/>
              <a:t>d</a:t>
            </a:r>
            <a:r>
              <a:rPr lang="sr-Cyrl-CS" dirty="0" smtClean="0"/>
              <a:t>rsvetlanajovanovic</a:t>
            </a:r>
            <a:r>
              <a:rPr lang="en-US" smtClean="0"/>
              <a:t>@yahoo.com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9454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24"/>
    </mc:Choice>
    <mc:Fallback xmlns="">
      <p:transition spd="slow" advTm="4424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Приказ случаја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dirty="0" smtClean="0"/>
              <a:t>Халацион </a:t>
            </a:r>
          </a:p>
          <a:p>
            <a:endParaRPr lang="sr-Cyrl-C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50946"/>
          <a:stretch/>
        </p:blipFill>
        <p:spPr>
          <a:xfrm>
            <a:off x="571500" y="2705100"/>
            <a:ext cx="2670175" cy="23749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762374" y="1904584"/>
            <a:ext cx="4924425" cy="35496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1">
              <a:lnSpc>
                <a:spcPct val="80000"/>
              </a:lnSpc>
              <a:buClr>
                <a:schemeClr val="accent6">
                  <a:lumMod val="75000"/>
                </a:schemeClr>
              </a:buClr>
              <a:defRPr/>
            </a:pPr>
            <a:r>
              <a:rPr lang="sr-Cyrl-CS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</a:rPr>
              <a:t>. 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</a:rPr>
              <a:t>C</a:t>
            </a:r>
            <a:r>
              <a:rPr lang="sr-Cyrl-C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</a:rPr>
              <a:t>halazion </a:t>
            </a:r>
            <a:r>
              <a:rPr lang="sr-Cyrl-CS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</a:rPr>
              <a:t>је инфламаторно </a:t>
            </a:r>
            <a:r>
              <a:rPr lang="sr-Cyrl-CS" dirty="0">
                <a:solidFill>
                  <a:srgbClr val="FF6600"/>
                </a:solidFill>
                <a:latin typeface="Calibri" charset="0"/>
              </a:rPr>
              <a:t>грануломатозна</a:t>
            </a:r>
            <a:r>
              <a:rPr lang="sr-Cyrl-CS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</a:rPr>
              <a:t> лезија услед </a:t>
            </a:r>
            <a:r>
              <a:rPr lang="sr-Cyrl-C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</a:rPr>
              <a:t>опструкције изводних </a:t>
            </a:r>
            <a:r>
              <a:rPr lang="sr-Cyrl-CS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</a:rPr>
              <a:t>канала Меибомове жлезде </a:t>
            </a:r>
            <a:r>
              <a:rPr lang="sr-Cyrl-C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</a:rPr>
              <a:t>последица блефаритиса, себороичног дерматитиса или  постојања акне розацеа </a:t>
            </a:r>
            <a:endParaRPr lang="sr-Cyrl-CS" dirty="0">
              <a:solidFill>
                <a:schemeClr val="tx1">
                  <a:lumMod val="75000"/>
                  <a:lumOff val="25000"/>
                </a:schemeClr>
              </a:solidFill>
              <a:latin typeface="Calibri" charset="0"/>
            </a:endParaRPr>
          </a:p>
          <a:p>
            <a:pPr marL="45720">
              <a:lnSpc>
                <a:spcPct val="80000"/>
              </a:lnSpc>
              <a:buClr>
                <a:schemeClr val="accent6">
                  <a:lumMod val="75000"/>
                </a:schemeClr>
              </a:buClr>
              <a:defRPr/>
            </a:pPr>
            <a:r>
              <a:rPr lang="sr-Cyrl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</a:rPr>
              <a:t>	</a:t>
            </a:r>
            <a:endParaRPr lang="sr-Cyrl-CS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charset="0"/>
            </a:endParaRPr>
          </a:p>
          <a:p>
            <a:pPr marL="45720">
              <a:lnSpc>
                <a:spcPct val="80000"/>
              </a:lnSpc>
              <a:buClr>
                <a:schemeClr val="accent6">
                  <a:lumMod val="75000"/>
                </a:schemeClr>
              </a:buClr>
              <a:defRPr/>
            </a:pPr>
            <a:r>
              <a:rPr lang="sr-Cyrl-C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</a:rPr>
              <a:t>ТЕРАПИЈА </a:t>
            </a:r>
          </a:p>
          <a:p>
            <a:pPr marL="45720">
              <a:lnSpc>
                <a:spcPct val="80000"/>
              </a:lnSpc>
              <a:buClr>
                <a:schemeClr val="accent6">
                  <a:lumMod val="75000"/>
                </a:schemeClr>
              </a:buClr>
              <a:defRPr/>
            </a:pPr>
            <a:r>
              <a:rPr lang="sr-Cyrl-CS" sz="2000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</a:rPr>
              <a:t>1.Хируршка, вертикалном инцизијом са унутрашње стране капка </a:t>
            </a:r>
          </a:p>
          <a:p>
            <a:pPr marL="45720">
              <a:lnSpc>
                <a:spcPct val="80000"/>
              </a:lnSpc>
              <a:buClr>
                <a:schemeClr val="accent6">
                  <a:lumMod val="75000"/>
                </a:schemeClr>
              </a:buClr>
              <a:defRPr/>
            </a:pPr>
            <a:endParaRPr lang="sr-Cyrl-CS" sz="2000" u="sng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charset="0"/>
            </a:endParaRPr>
          </a:p>
          <a:p>
            <a:pPr marL="45720">
              <a:lnSpc>
                <a:spcPct val="80000"/>
              </a:lnSpc>
              <a:buClr>
                <a:schemeClr val="accent6">
                  <a:lumMod val="75000"/>
                </a:schemeClr>
              </a:buClr>
              <a:defRPr/>
            </a:pPr>
            <a:r>
              <a:rPr lang="sr-Cyrl-CS" sz="2000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</a:rPr>
              <a:t>претходно покушати са </a:t>
            </a:r>
            <a:endParaRPr lang="sr-Cyrl-CS" sz="2000" u="sng" dirty="0">
              <a:solidFill>
                <a:schemeClr val="tx1">
                  <a:lumMod val="75000"/>
                  <a:lumOff val="25000"/>
                </a:schemeClr>
              </a:solidFill>
              <a:latin typeface="Calibri" charset="0"/>
            </a:endParaRPr>
          </a:p>
          <a:p>
            <a:pPr marL="45720">
              <a:lnSpc>
                <a:spcPct val="80000"/>
              </a:lnSpc>
              <a:buClr>
                <a:schemeClr val="accent6">
                  <a:lumMod val="75000"/>
                </a:schemeClr>
              </a:buClr>
              <a:defRPr/>
            </a:pPr>
            <a:r>
              <a:rPr lang="sr-Cyrl-C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</a:rPr>
              <a:t>2. Триамцинолон </a:t>
            </a:r>
            <a:r>
              <a:rPr lang="sr-Cyrl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</a:rPr>
              <a:t>(Кеналог) </a:t>
            </a:r>
            <a:r>
              <a:rPr lang="sr-Cyrl-C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</a:rPr>
              <a:t>ињекцијом коју апликујемо  субкутано  </a:t>
            </a:r>
            <a:r>
              <a:rPr lang="sr-Cyrl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</a:rPr>
              <a:t>или </a:t>
            </a:r>
            <a:r>
              <a:rPr lang="sr-Cyrl-C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</a:rPr>
              <a:t>субконјунктивално   </a:t>
            </a:r>
            <a:r>
              <a:rPr lang="sr-Cyrl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</a:rPr>
              <a:t>у халацион</a:t>
            </a:r>
          </a:p>
        </p:txBody>
      </p:sp>
    </p:spTree>
    <p:extLst>
      <p:ext uri="{BB962C8B-B14F-4D97-AF65-F5344CB8AC3E}">
        <p14:creationId xmlns:p14="http://schemas.microsoft.com/office/powerpoint/2010/main" val="2625746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312"/>
    </mc:Choice>
    <mc:Fallback xmlns="">
      <p:transition spd="slow" advTm="34312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Диференцијално дијагностички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10334" r="10334"/>
          <a:stretch>
            <a:fillRect/>
          </a:stretch>
        </p:blipFill>
        <p:spPr>
          <a:xfrm>
            <a:off x="269877" y="1600201"/>
            <a:ext cx="4595411" cy="25272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7746" y="4257474"/>
            <a:ext cx="84490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b="1" dirty="0" smtClean="0"/>
              <a:t>1. Спољашњи хордеолум (стија) </a:t>
            </a:r>
            <a:r>
              <a:rPr lang="sr-Cyrl-CS" dirty="0" smtClean="0"/>
              <a:t>настаје као последица инфекције </a:t>
            </a:r>
            <a:r>
              <a:rPr lang="bg-BG" dirty="0" smtClean="0"/>
              <a:t>лојне или знојне жлезда на капку, обично  повезане са фоликулом трепавица</a:t>
            </a:r>
            <a:r>
              <a:rPr lang="sr-Cyrl-CS" dirty="0"/>
              <a:t> </a:t>
            </a:r>
            <a:r>
              <a:rPr lang="sr-Cyrl-CS" dirty="0" smtClean="0"/>
              <a:t>, узрочник је </a:t>
            </a:r>
            <a:r>
              <a:rPr lang="sr-Cyrl-CS" i="1" dirty="0" smtClean="0"/>
              <a:t>стафилококус ауреус</a:t>
            </a:r>
            <a:r>
              <a:rPr lang="sr-Cyrl-CS" dirty="0" smtClean="0"/>
              <a:t> или друга бактерија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286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bg-BG" dirty="0" smtClean="0"/>
              <a:t>.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98450" y="5146265"/>
            <a:ext cx="838835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dirty="0" smtClean="0"/>
              <a:t>Предствљена је малом жућкастом тачкицом унутар инфламираног црвеног отока и указује </a:t>
            </a:r>
            <a:r>
              <a:rPr lang="bg-BG" dirty="0"/>
              <a:t>на место сакупљања гноја. </a:t>
            </a:r>
            <a:r>
              <a:rPr lang="ru-RU" dirty="0" smtClean="0"/>
              <a:t>И</a:t>
            </a:r>
            <a:r>
              <a:rPr lang="bg-BG" dirty="0" smtClean="0"/>
              <a:t>нфламација  која </a:t>
            </a:r>
            <a:r>
              <a:rPr lang="bg-BG" dirty="0"/>
              <a:t>се </a:t>
            </a:r>
            <a:r>
              <a:rPr lang="bg-BG" dirty="0" smtClean="0"/>
              <a:t>јавља </a:t>
            </a:r>
            <a:r>
              <a:rPr lang="bg-BG" dirty="0"/>
              <a:t>на спољној страни капка </a:t>
            </a:r>
            <a:r>
              <a:rPr lang="bg-BG" dirty="0" smtClean="0"/>
              <a:t>је болнија </a:t>
            </a:r>
            <a:r>
              <a:rPr lang="bg-BG" dirty="0"/>
              <a:t>од </a:t>
            </a:r>
            <a:r>
              <a:rPr lang="bg-BG" dirty="0" smtClean="0"/>
              <a:t>халациона </a:t>
            </a:r>
            <a:r>
              <a:rPr lang="bg-BG" dirty="0"/>
              <a:t>и </a:t>
            </a:r>
            <a:r>
              <a:rPr lang="bg-BG" dirty="0" smtClean="0"/>
              <a:t>траје </a:t>
            </a:r>
            <a:r>
              <a:rPr lang="bg-BG" dirty="0"/>
              <a:t>око </a:t>
            </a:r>
            <a:r>
              <a:rPr lang="bg-BG" dirty="0" smtClean="0"/>
              <a:t>недељу, две</a:t>
            </a:r>
            <a:r>
              <a:rPr lang="bg-BG" dirty="0"/>
              <a:t>. </a:t>
            </a:r>
            <a:r>
              <a:rPr lang="bg-BG" dirty="0" smtClean="0"/>
              <a:t>Отиче постепено</a:t>
            </a:r>
            <a:r>
              <a:rPr lang="bg-BG" dirty="0"/>
              <a:t>, а затим </a:t>
            </a:r>
            <a:r>
              <a:rPr lang="bg-BG" dirty="0" smtClean="0"/>
              <a:t>попушта, </a:t>
            </a:r>
            <a:r>
              <a:rPr lang="bg-BG" dirty="0"/>
              <a:t>често након </a:t>
            </a:r>
            <a:r>
              <a:rPr lang="bg-BG" dirty="0" smtClean="0"/>
              <a:t>спонтаног прскања и изласка гноја. </a:t>
            </a:r>
            <a:r>
              <a:rPr lang="bg-BG" dirty="0"/>
              <a:t>На неки начин </a:t>
            </a:r>
            <a:r>
              <a:rPr lang="bg-BG" dirty="0" smtClean="0"/>
              <a:t>је сличан халациону (</a:t>
            </a:r>
            <a:r>
              <a:rPr lang="bg-BG" dirty="0"/>
              <a:t>мада ређе</a:t>
            </a:r>
            <a:r>
              <a:rPr lang="bg-BG" smtClean="0"/>
              <a:t>) </a:t>
            </a:r>
          </a:p>
          <a:p>
            <a:r>
              <a:rPr lang="bg-BG" smtClean="0"/>
              <a:t>2</a:t>
            </a:r>
            <a:r>
              <a:rPr lang="bg-BG" dirty="0" smtClean="0"/>
              <a:t>. </a:t>
            </a:r>
            <a:r>
              <a:rPr lang="bg-BG" b="1" dirty="0" smtClean="0"/>
              <a:t>унутрашњи </a:t>
            </a:r>
            <a:r>
              <a:rPr lang="bg-BG" b="1" dirty="0"/>
              <a:t>хордеолум </a:t>
            </a:r>
            <a:r>
              <a:rPr lang="bg-BG" b="1" dirty="0" smtClean="0"/>
              <a:t>који </a:t>
            </a:r>
            <a:r>
              <a:rPr lang="bg-BG" dirty="0" smtClean="0"/>
              <a:t>представља инфекцију меибомове </a:t>
            </a:r>
            <a:r>
              <a:rPr lang="bg-BG" dirty="0"/>
              <a:t>жлезде која се јавља у унутрашњости капка и посебно је болна.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2067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938"/>
    </mc:Choice>
    <mc:Fallback xmlns="">
      <p:transition spd="slow" advTm="56938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Како спречити појаву халациона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2513469"/>
            <a:ext cx="808355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dirty="0" smtClean="0"/>
              <a:t>1.  руке одржавати чистим , без додиривања </a:t>
            </a:r>
            <a:r>
              <a:rPr lang="bg-BG" dirty="0"/>
              <a:t>или </a:t>
            </a:r>
            <a:r>
              <a:rPr lang="bg-BG" dirty="0" smtClean="0"/>
              <a:t>трљања очију.</a:t>
            </a:r>
          </a:p>
          <a:p>
            <a:r>
              <a:rPr lang="bg-BG" dirty="0" smtClean="0"/>
              <a:t>2. Помоћу </a:t>
            </a:r>
            <a:r>
              <a:rPr lang="bg-BG" dirty="0"/>
              <a:t>вате или тампона свакодневно нежно </a:t>
            </a:r>
            <a:r>
              <a:rPr lang="bg-BG" dirty="0" smtClean="0"/>
              <a:t>трљати капке </a:t>
            </a:r>
            <a:r>
              <a:rPr lang="bg-BG" dirty="0"/>
              <a:t>разблаженим дечијим шампоном, посебно ако имате блефаритис. Или </a:t>
            </a:r>
            <a:r>
              <a:rPr lang="bg-BG" dirty="0" smtClean="0"/>
              <a:t>користити пилинг тампоном вате или влажном марамицом (неки су у форми претходно навлажених јастучића) формулисаним у виду уља предвиђеног за уклањање остатака </a:t>
            </a:r>
            <a:r>
              <a:rPr lang="bg-BG" dirty="0"/>
              <a:t>са очних капака.</a:t>
            </a:r>
          </a:p>
          <a:p>
            <a:r>
              <a:rPr lang="bg-BG" dirty="0" smtClean="0"/>
              <a:t>3. Не носити </a:t>
            </a:r>
            <a:r>
              <a:rPr lang="bg-BG" dirty="0"/>
              <a:t>стару шминку за очи (</a:t>
            </a:r>
            <a:r>
              <a:rPr lang="bg-BG" dirty="0" smtClean="0"/>
              <a:t>мења се на </a:t>
            </a:r>
            <a:r>
              <a:rPr lang="bg-BG" dirty="0"/>
              <a:t>свака четири до шест месеци) или </a:t>
            </a:r>
            <a:r>
              <a:rPr lang="bg-BG" dirty="0" smtClean="0"/>
              <a:t>делити </a:t>
            </a:r>
            <a:r>
              <a:rPr lang="bg-BG" dirty="0"/>
              <a:t>шминку за очи. Увек </a:t>
            </a:r>
            <a:r>
              <a:rPr lang="bg-BG" dirty="0" smtClean="0"/>
              <a:t>уклањати </a:t>
            </a:r>
            <a:r>
              <a:rPr lang="bg-BG" dirty="0"/>
              <a:t>шминку са очију пре спавања.</a:t>
            </a:r>
          </a:p>
          <a:p>
            <a:r>
              <a:rPr lang="ru-RU" dirty="0" smtClean="0"/>
              <a:t>4. Увек дезинфиковати контактна сочива </a:t>
            </a:r>
            <a:r>
              <a:rPr lang="ru-RU" dirty="0"/>
              <a:t>и </a:t>
            </a:r>
            <a:r>
              <a:rPr lang="ru-RU" dirty="0" smtClean="0"/>
              <a:t>опрати </a:t>
            </a:r>
            <a:r>
              <a:rPr lang="ru-RU" dirty="0"/>
              <a:t>руке пре него што </a:t>
            </a:r>
            <a:r>
              <a:rPr lang="ru-RU" dirty="0" smtClean="0"/>
              <a:t>се ставе </a:t>
            </a:r>
            <a:r>
              <a:rPr lang="ru-RU" dirty="0"/>
              <a:t>и </a:t>
            </a:r>
            <a:r>
              <a:rPr lang="ru-RU" dirty="0" smtClean="0"/>
              <a:t>изваде из ока.</a:t>
            </a:r>
            <a:endParaRPr lang="ru-RU" dirty="0"/>
          </a:p>
          <a:p>
            <a:r>
              <a:rPr lang="ru-RU" dirty="0" smtClean="0"/>
              <a:t>5. </a:t>
            </a:r>
            <a:r>
              <a:rPr lang="ru-RU" dirty="0" err="1" smtClean="0"/>
              <a:t>Ако</a:t>
            </a:r>
            <a:r>
              <a:rPr lang="ru-RU" dirty="0" smtClean="0"/>
              <a:t> </a:t>
            </a:r>
            <a:r>
              <a:rPr lang="ru-RU" dirty="0"/>
              <a:t>се периодично </a:t>
            </a:r>
            <a:r>
              <a:rPr lang="ru-RU" dirty="0" err="1"/>
              <a:t>појављују</a:t>
            </a:r>
            <a:r>
              <a:rPr lang="ru-RU" dirty="0"/>
              <a:t> </a:t>
            </a:r>
            <a:r>
              <a:rPr lang="ru-RU" dirty="0" err="1" smtClean="0"/>
              <a:t>халациони</a:t>
            </a:r>
            <a:r>
              <a:rPr lang="ru-RU" dirty="0" smtClean="0"/>
              <a:t>, могу </a:t>
            </a:r>
            <a:r>
              <a:rPr lang="ru-RU" dirty="0" err="1"/>
              <a:t>бити</a:t>
            </a:r>
            <a:r>
              <a:rPr lang="ru-RU" dirty="0"/>
              <a:t> </a:t>
            </a:r>
            <a:r>
              <a:rPr lang="ru-RU" dirty="0" err="1"/>
              <a:t>показатељ</a:t>
            </a:r>
            <a:r>
              <a:rPr lang="ru-RU" dirty="0"/>
              <a:t> </a:t>
            </a:r>
            <a:r>
              <a:rPr lang="ru-RU" dirty="0" err="1"/>
              <a:t>основног</a:t>
            </a:r>
            <a:r>
              <a:rPr lang="ru-RU" dirty="0"/>
              <a:t> </a:t>
            </a:r>
            <a:r>
              <a:rPr lang="ru-RU" dirty="0" err="1"/>
              <a:t>стања</a:t>
            </a:r>
            <a:r>
              <a:rPr lang="ru-RU" dirty="0"/>
              <a:t> коже или </a:t>
            </a:r>
            <a:r>
              <a:rPr lang="ru-RU" dirty="0" err="1" smtClean="0"/>
              <a:t>другог</a:t>
            </a:r>
            <a:r>
              <a:rPr lang="ru-RU" dirty="0" smtClean="0"/>
              <a:t> </a:t>
            </a:r>
            <a:r>
              <a:rPr lang="ru-RU" dirty="0" err="1" smtClean="0"/>
              <a:t>системског</a:t>
            </a:r>
            <a:r>
              <a:rPr lang="ru-RU" dirty="0" smtClean="0"/>
              <a:t> </a:t>
            </a:r>
            <a:r>
              <a:rPr lang="ru-RU" dirty="0"/>
              <a:t>проблема.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109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655"/>
    </mc:Choice>
    <mc:Fallback xmlns="">
      <p:transition spd="slow" advTm="58655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Како се лечи халацион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90525" y="1131731"/>
            <a:ext cx="84201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dirty="0"/>
              <a:t>У почетним данима често је тешко разликовати халазион од </a:t>
            </a:r>
            <a:r>
              <a:rPr lang="bg-BG" dirty="0" smtClean="0"/>
              <a:t>хордеолума, </a:t>
            </a:r>
            <a:r>
              <a:rPr lang="bg-BG" dirty="0"/>
              <a:t>али </a:t>
            </a:r>
            <a:r>
              <a:rPr lang="bg-BG" dirty="0" smtClean="0"/>
              <a:t>се препоручује  </a:t>
            </a:r>
            <a:r>
              <a:rPr lang="bg-BG" dirty="0"/>
              <a:t>наношење </a:t>
            </a:r>
            <a:r>
              <a:rPr lang="bg-BG" dirty="0" smtClean="0"/>
              <a:t>топлог облога </a:t>
            </a:r>
            <a:r>
              <a:rPr lang="sr-Cyrl-RS" dirty="0" smtClean="0"/>
              <a:t>у обадва случаја</a:t>
            </a:r>
            <a:r>
              <a:rPr lang="bg-BG" dirty="0" smtClean="0"/>
              <a:t>  </a:t>
            </a:r>
            <a:r>
              <a:rPr lang="bg-BG" dirty="0"/>
              <a:t>10 до 15 минута, најмање четири пута дневно, користећи меку, чисту </a:t>
            </a:r>
            <a:r>
              <a:rPr lang="bg-BG" dirty="0" smtClean="0"/>
              <a:t>компресу. По </a:t>
            </a:r>
            <a:r>
              <a:rPr lang="bg-BG" dirty="0"/>
              <a:t>потреби </a:t>
            </a:r>
            <a:r>
              <a:rPr lang="bg-BG" dirty="0" smtClean="0"/>
              <a:t>се загреје суви облог </a:t>
            </a:r>
            <a:r>
              <a:rPr lang="bg-BG" dirty="0"/>
              <a:t>у микроталасној пећници </a:t>
            </a:r>
            <a:r>
              <a:rPr lang="bg-BG" dirty="0" smtClean="0"/>
              <a:t>или на други начин. </a:t>
            </a:r>
            <a:r>
              <a:rPr lang="bg-BG" dirty="0"/>
              <a:t>Постоје и </a:t>
            </a:r>
            <a:r>
              <a:rPr lang="bg-BG" dirty="0" smtClean="0"/>
              <a:t>готови пакетићи  који сами ослобађају топлоту када се отворе. </a:t>
            </a:r>
            <a:r>
              <a:rPr lang="bg-BG" dirty="0"/>
              <a:t>Поред ублажавања нелагодности, ово помаже и </a:t>
            </a:r>
            <a:r>
              <a:rPr lang="bg-BG" dirty="0" smtClean="0"/>
              <a:t>одчепљавању лојних жлезда </a:t>
            </a:r>
            <a:r>
              <a:rPr lang="bg-BG" dirty="0"/>
              <a:t>како би </a:t>
            </a:r>
            <a:r>
              <a:rPr lang="bg-BG" dirty="0" smtClean="0"/>
              <a:t>халацион </a:t>
            </a:r>
            <a:r>
              <a:rPr lang="bg-BG" dirty="0"/>
              <a:t>могао да се </a:t>
            </a:r>
            <a:r>
              <a:rPr lang="bg-BG" dirty="0" smtClean="0"/>
              <a:t>ресорбује а </a:t>
            </a:r>
            <a:r>
              <a:rPr lang="bg-BG" dirty="0"/>
              <a:t>помаже </a:t>
            </a:r>
            <a:r>
              <a:rPr lang="bg-BG" dirty="0" smtClean="0"/>
              <a:t>и хореолуму да се отвори. Потом се неколико </a:t>
            </a:r>
            <a:r>
              <a:rPr lang="bg-BG" dirty="0"/>
              <a:t>минута лагано </a:t>
            </a:r>
            <a:r>
              <a:rPr lang="bg-BG" dirty="0" smtClean="0"/>
              <a:t>масира </a:t>
            </a:r>
            <a:r>
              <a:rPr lang="bg-BG" dirty="0"/>
              <a:t>капак </a:t>
            </a:r>
            <a:r>
              <a:rPr lang="bg-BG" dirty="0" smtClean="0"/>
              <a:t>чиме се халацион дренира. </a:t>
            </a:r>
            <a:r>
              <a:rPr lang="bg-BG" dirty="0"/>
              <a:t>Никада не </a:t>
            </a:r>
            <a:r>
              <a:rPr lang="bg-BG" dirty="0" smtClean="0"/>
              <a:t>стискати </a:t>
            </a:r>
            <a:r>
              <a:rPr lang="bg-BG" dirty="0"/>
              <a:t>халазион или </a:t>
            </a:r>
            <a:r>
              <a:rPr lang="bg-BG" dirty="0" smtClean="0"/>
              <a:t>хордеолум.</a:t>
            </a:r>
            <a:endParaRPr lang="bg-BG" dirty="0"/>
          </a:p>
          <a:p>
            <a:r>
              <a:rPr lang="ru-RU" dirty="0" smtClean="0"/>
              <a:t>Пацијенти не наносе </a:t>
            </a:r>
            <a:r>
              <a:rPr lang="ru-RU" dirty="0"/>
              <a:t>шминку за очи или контактна сочива док се </a:t>
            </a:r>
            <a:r>
              <a:rPr lang="ru-RU" dirty="0" smtClean="0"/>
              <a:t>инфламација не повуче.</a:t>
            </a:r>
            <a:endParaRPr lang="ru-RU" dirty="0"/>
          </a:p>
          <a:p>
            <a:r>
              <a:rPr lang="ru-RU" dirty="0"/>
              <a:t>Ако се </a:t>
            </a:r>
            <a:r>
              <a:rPr lang="ru-RU" dirty="0" smtClean="0"/>
              <a:t>хордеолум не </a:t>
            </a:r>
            <a:r>
              <a:rPr lang="ru-RU" dirty="0"/>
              <a:t>поправи у року од недељу дана, или халазион у року од месец дана - или ако је лезија врло велика </a:t>
            </a:r>
            <a:r>
              <a:rPr lang="ru-RU" dirty="0" smtClean="0"/>
              <a:t>или </a:t>
            </a:r>
            <a:r>
              <a:rPr lang="ru-RU" dirty="0"/>
              <a:t>утиче на </a:t>
            </a:r>
            <a:r>
              <a:rPr lang="ru-RU" dirty="0" smtClean="0"/>
              <a:t>вид халацион </a:t>
            </a:r>
            <a:r>
              <a:rPr lang="ru-RU" dirty="0"/>
              <a:t>се може лечити ињекцијама кортикостероида, </a:t>
            </a:r>
            <a:r>
              <a:rPr lang="ru-RU" dirty="0" smtClean="0"/>
              <a:t>а када </a:t>
            </a:r>
            <a:r>
              <a:rPr lang="ru-RU" dirty="0"/>
              <a:t>се добро </a:t>
            </a:r>
            <a:r>
              <a:rPr lang="ru-RU" dirty="0" smtClean="0"/>
              <a:t>организују потребно је ланцетом направити инцизију са унутрашње стране у верикалном смеру или са спољашње стране у хоризонталном смеру  и хируршки је уклонити . Код </a:t>
            </a:r>
            <a:r>
              <a:rPr lang="ru-RU" dirty="0" err="1" smtClean="0"/>
              <a:t>хордеолум</a:t>
            </a:r>
            <a:r>
              <a:rPr lang="ru-RU" dirty="0" err="1"/>
              <a:t>а</a:t>
            </a:r>
            <a:r>
              <a:rPr lang="ru-RU" dirty="0" smtClean="0"/>
              <a:t> </a:t>
            </a:r>
            <a:r>
              <a:rPr lang="ru-RU" dirty="0" err="1"/>
              <a:t>лекар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извући</a:t>
            </a:r>
            <a:r>
              <a:rPr lang="ru-RU" dirty="0"/>
              <a:t> </a:t>
            </a:r>
            <a:r>
              <a:rPr lang="ru-RU" dirty="0" err="1"/>
              <a:t>захваћене</a:t>
            </a:r>
            <a:r>
              <a:rPr lang="ru-RU" dirty="0"/>
              <a:t> </a:t>
            </a:r>
            <a:r>
              <a:rPr lang="ru-RU" dirty="0" err="1"/>
              <a:t>трепавице</a:t>
            </a:r>
            <a:r>
              <a:rPr lang="ru-RU" dirty="0"/>
              <a:t> </a:t>
            </a:r>
            <a:r>
              <a:rPr lang="ru-RU" dirty="0" err="1"/>
              <a:t>како</a:t>
            </a:r>
            <a:r>
              <a:rPr lang="ru-RU" dirty="0"/>
              <a:t> </a:t>
            </a:r>
            <a:r>
              <a:rPr lang="ru-RU" dirty="0" err="1"/>
              <a:t>би</a:t>
            </a:r>
            <a:r>
              <a:rPr lang="ru-RU" dirty="0"/>
              <a:t> </a:t>
            </a:r>
            <a:r>
              <a:rPr lang="ru-RU" dirty="0" err="1"/>
              <a:t>омогућио</a:t>
            </a:r>
            <a:r>
              <a:rPr lang="ru-RU" dirty="0"/>
              <a:t> дренажу. </a:t>
            </a:r>
            <a:r>
              <a:rPr lang="ru-RU" dirty="0" err="1" smtClean="0"/>
              <a:t>Некада</a:t>
            </a:r>
            <a:r>
              <a:rPr lang="ru-RU" dirty="0" smtClean="0"/>
              <a:t> </a:t>
            </a:r>
            <a:r>
              <a:rPr lang="ru-RU" dirty="0" err="1" smtClean="0"/>
              <a:t>је</a:t>
            </a:r>
            <a:r>
              <a:rPr lang="ru-RU" dirty="0" smtClean="0"/>
              <a:t> потребно </a:t>
            </a:r>
            <a:r>
              <a:rPr lang="ru-RU" dirty="0" err="1" smtClean="0"/>
              <a:t>користити</a:t>
            </a:r>
            <a:r>
              <a:rPr lang="ru-RU" dirty="0" smtClean="0"/>
              <a:t> </a:t>
            </a:r>
            <a:r>
              <a:rPr lang="ru-RU" dirty="0" err="1" smtClean="0"/>
              <a:t>антибиотску</a:t>
            </a:r>
            <a:r>
              <a:rPr lang="ru-RU" dirty="0" smtClean="0"/>
              <a:t> </a:t>
            </a:r>
            <a:r>
              <a:rPr lang="ru-RU" dirty="0" err="1" smtClean="0"/>
              <a:t>маст</a:t>
            </a:r>
            <a:r>
              <a:rPr lang="ru-RU" dirty="0" smtClean="0"/>
              <a:t> </a:t>
            </a:r>
            <a:r>
              <a:rPr lang="ru-RU" dirty="0"/>
              <a:t>или </a:t>
            </a:r>
            <a:r>
              <a:rPr lang="ru-RU" dirty="0" err="1" smtClean="0"/>
              <a:t>капи</a:t>
            </a:r>
            <a:r>
              <a:rPr lang="ru-RU" dirty="0" smtClean="0"/>
              <a:t> </a:t>
            </a:r>
            <a:r>
              <a:rPr lang="ru-RU" dirty="0"/>
              <a:t>(</a:t>
            </a:r>
            <a:r>
              <a:rPr lang="ru-RU" dirty="0" err="1"/>
              <a:t>орални</a:t>
            </a:r>
            <a:r>
              <a:rPr lang="ru-RU" dirty="0"/>
              <a:t> </a:t>
            </a:r>
            <a:r>
              <a:rPr lang="ru-RU" dirty="0" err="1"/>
              <a:t>антибиотици</a:t>
            </a:r>
            <a:r>
              <a:rPr lang="ru-RU" dirty="0"/>
              <a:t> се </a:t>
            </a:r>
            <a:r>
              <a:rPr lang="ru-RU" dirty="0" err="1"/>
              <a:t>прописују</a:t>
            </a:r>
            <a:r>
              <a:rPr lang="ru-RU" dirty="0"/>
              <a:t> само </a:t>
            </a:r>
            <a:r>
              <a:rPr lang="ru-RU" dirty="0" err="1"/>
              <a:t>ако</a:t>
            </a:r>
            <a:r>
              <a:rPr lang="ru-RU" dirty="0"/>
              <a:t> се </a:t>
            </a:r>
            <a:r>
              <a:rPr lang="ru-RU" dirty="0" err="1"/>
              <a:t>инфекција</a:t>
            </a:r>
            <a:r>
              <a:rPr lang="ru-RU" dirty="0"/>
              <a:t> шири).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753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5036"/>
    </mc:Choice>
    <mc:Fallback xmlns="">
      <p:transition spd="slow" advTm="105036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506</Words>
  <Application>Microsoft Office PowerPoint</Application>
  <PresentationFormat>On-screen Show (4:3)</PresentationFormat>
  <Paragraphs>28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ВЕЖБЕ</vt:lpstr>
      <vt:lpstr>Приказ случаја</vt:lpstr>
      <vt:lpstr>Диференцијално дијагностички</vt:lpstr>
      <vt:lpstr>Како спречити појаву халациона</vt:lpstr>
      <vt:lpstr>Како се лечи халацион</vt:lpstr>
    </vt:vector>
  </TitlesOfParts>
  <Company>Trta Mrta Co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ВЕЖБЕ</dc:title>
  <dc:creator>Trta Mrta</dc:creator>
  <cp:lastModifiedBy>Windows User</cp:lastModifiedBy>
  <cp:revision>14</cp:revision>
  <dcterms:created xsi:type="dcterms:W3CDTF">2020-09-18T02:59:15Z</dcterms:created>
  <dcterms:modified xsi:type="dcterms:W3CDTF">2021-01-28T08:48:21Z</dcterms:modified>
</cp:coreProperties>
</file>