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91" r:id="rId5"/>
    <p:sldId id="259" r:id="rId6"/>
    <p:sldId id="260" r:id="rId7"/>
    <p:sldId id="292" r:id="rId8"/>
    <p:sldId id="261" r:id="rId9"/>
    <p:sldId id="293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94" r:id="rId26"/>
    <p:sldId id="277" r:id="rId27"/>
    <p:sldId id="295" r:id="rId28"/>
    <p:sldId id="278" r:id="rId29"/>
    <p:sldId id="296" r:id="rId30"/>
    <p:sldId id="279" r:id="rId31"/>
    <p:sldId id="280" r:id="rId32"/>
    <p:sldId id="297" r:id="rId33"/>
    <p:sldId id="281" r:id="rId34"/>
    <p:sldId id="283" r:id="rId35"/>
    <p:sldId id="298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300" r:id="rId44"/>
    <p:sldId id="301" r:id="rId45"/>
    <p:sldId id="302" r:id="rId46"/>
    <p:sldId id="303" r:id="rId47"/>
    <p:sldId id="299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82945-074A-415C-B7EB-B68E41202D9B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72EC-3802-4F06-B080-13496C183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172EC-3802-4F06-B080-13496C183E8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C0B92-1E7A-47C5-ADA3-ECAECDC2FF23}" type="datetimeFigureOut">
              <a:rPr lang="en-US" smtClean="0"/>
              <a:pPr/>
              <a:t>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48714-7083-4FDF-BC0D-AA97DABBDB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sz="6000" dirty="0" smtClean="0"/>
              <a:t>Очни</a:t>
            </a:r>
            <a:r>
              <a:rPr lang="sr-Cyrl-RS" sz="6600" dirty="0" smtClean="0"/>
              <a:t> капци</a:t>
            </a:r>
            <a:br>
              <a:rPr lang="sr-Cyrl-RS" sz="6600" dirty="0" smtClean="0"/>
            </a:br>
            <a:r>
              <a:rPr lang="sr-Cyrl-RS" sz="6600" dirty="0" smtClean="0"/>
              <a:t>Сузни апарат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3968" y="5661248"/>
            <a:ext cx="4860032" cy="622920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Доц. др Душан Тодоровић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Поремећаји положаја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b="1" dirty="0"/>
              <a:t>п</a:t>
            </a:r>
            <a:r>
              <a:rPr lang="sr-Cyrl-RS" sz="2800" b="1" dirty="0" smtClean="0"/>
              <a:t>тоза</a:t>
            </a:r>
            <a:r>
              <a:rPr lang="sr-Cyrl-RS" sz="2800" dirty="0" smtClean="0"/>
              <a:t> </a:t>
            </a:r>
          </a:p>
          <a:p>
            <a:pPr>
              <a:buNone/>
            </a:pPr>
            <a:r>
              <a:rPr lang="sr-Cyrl-RS" sz="2800" dirty="0"/>
              <a:t>-</a:t>
            </a:r>
            <a:r>
              <a:rPr lang="sr-Cyrl-RS" sz="2800" dirty="0" smtClean="0"/>
              <a:t>конгенитална</a:t>
            </a:r>
          </a:p>
          <a:p>
            <a:pPr>
              <a:buNone/>
            </a:pPr>
            <a:r>
              <a:rPr lang="sr-Cyrl-RS" sz="2800" dirty="0" smtClean="0"/>
              <a:t> -стечена (неурогена, миогена, сенилна, трауматска, механичка)</a:t>
            </a:r>
          </a:p>
          <a:p>
            <a:pPr marL="0" indent="0">
              <a:buNone/>
            </a:pPr>
            <a:r>
              <a:rPr lang="sr-Cyrl-RS" sz="2800" dirty="0" smtClean="0"/>
              <a:t>- ограничено активно подизање капка, набирање чела, забацивање главе уназад</a:t>
            </a:r>
          </a:p>
          <a:p>
            <a:pPr marL="0" indent="0">
              <a:buNone/>
            </a:pPr>
            <a:r>
              <a:rPr lang="sr-Cyrl-RS" sz="2800" dirty="0" smtClean="0"/>
              <a:t>- терапија: хируршка</a:t>
            </a:r>
          </a:p>
          <a:p>
            <a:pPr marL="0" indent="0">
              <a:buFontTx/>
              <a:buChar char="-"/>
            </a:pPr>
            <a:r>
              <a:rPr lang="sr-Latn-RS" sz="2800" i="1" dirty="0" smtClean="0"/>
              <a:t>Marcus-Gunn</a:t>
            </a:r>
            <a:r>
              <a:rPr lang="sr-Latn-RS" sz="2800" dirty="0" smtClean="0"/>
              <a:t>-</a:t>
            </a:r>
            <a:r>
              <a:rPr lang="sr-Cyrl-RS" sz="2800" dirty="0" smtClean="0"/>
              <a:t>ов феномен</a:t>
            </a:r>
          </a:p>
          <a:p>
            <a:pPr marL="0" indent="0">
              <a:buFontTx/>
              <a:buChar char="-"/>
            </a:pPr>
            <a:endParaRPr lang="sr-Cyrl-RS" dirty="0" smtClean="0"/>
          </a:p>
        </p:txBody>
      </p:sp>
      <p:pic>
        <p:nvPicPr>
          <p:cNvPr id="5123" name="Picture 3" descr="D:\Users\Korisnik\Desktop\pt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528" y="4978015"/>
            <a:ext cx="4338968" cy="1763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Поремећаји положаја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b="1" dirty="0" smtClean="0"/>
              <a:t>ектропиум</a:t>
            </a:r>
          </a:p>
          <a:p>
            <a:pPr>
              <a:buFontTx/>
              <a:buChar char="-"/>
            </a:pPr>
            <a:r>
              <a:rPr lang="sr-Cyrl-RS" sz="2800" dirty="0" smtClean="0"/>
              <a:t>сенилни, паралитички, ожиљни, спастични, механички</a:t>
            </a:r>
          </a:p>
          <a:p>
            <a:pPr>
              <a:buFontTx/>
              <a:buChar char="-"/>
            </a:pPr>
            <a:r>
              <a:rPr lang="sr-Cyrl-RS" sz="2800" dirty="0" smtClean="0"/>
              <a:t>епифора, хипертрофија и кератинизација тарзалне конјунктиве, </a:t>
            </a:r>
            <a:r>
              <a:rPr lang="sr-Cyrl-RS" sz="2800" dirty="0" smtClean="0"/>
              <a:t>лагофталмус</a:t>
            </a:r>
            <a:endParaRPr lang="sr-Cyrl-RS" sz="2800" dirty="0" smtClean="0"/>
          </a:p>
          <a:p>
            <a:pPr>
              <a:buFontTx/>
              <a:buChar char="-"/>
            </a:pPr>
            <a:r>
              <a:rPr lang="sr-Cyrl-RS" sz="2800" dirty="0" smtClean="0"/>
              <a:t>терапија: хируршка</a:t>
            </a:r>
          </a:p>
          <a:p>
            <a:pPr>
              <a:buNone/>
            </a:pPr>
            <a:endParaRPr lang="sr-Cyrl-RS" dirty="0" smtClean="0"/>
          </a:p>
        </p:txBody>
      </p:sp>
      <p:pic>
        <p:nvPicPr>
          <p:cNvPr id="1026" name="Picture 2" descr="D:\Users\Korisnik\Desktop\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3483" y="4365103"/>
            <a:ext cx="3481005" cy="2316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Поремећаји положаја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/>
              <a:t>ентропиум</a:t>
            </a:r>
          </a:p>
          <a:p>
            <a:pPr>
              <a:buFontTx/>
              <a:buChar char="-"/>
            </a:pPr>
            <a:r>
              <a:rPr lang="sr-Cyrl-RS" sz="2800" dirty="0" smtClean="0"/>
              <a:t>сенилни, спастични, ожиљни, механички</a:t>
            </a:r>
          </a:p>
          <a:p>
            <a:pPr>
              <a:buFontTx/>
              <a:buChar char="-"/>
            </a:pPr>
            <a:r>
              <a:rPr lang="sr-Cyrl-RS" sz="2800" dirty="0" smtClean="0"/>
              <a:t>перманентна иритација ока, дефекти епитела и улцерације рожњаче</a:t>
            </a:r>
            <a:r>
              <a:rPr lang="sr-Cyrl-RS" sz="2800" b="1" dirty="0" smtClean="0"/>
              <a:t>  </a:t>
            </a:r>
          </a:p>
          <a:p>
            <a:pPr>
              <a:buFontTx/>
              <a:buChar char="-"/>
            </a:pPr>
            <a:r>
              <a:rPr lang="sr-Cyrl-RS" sz="2800" dirty="0" smtClean="0"/>
              <a:t>терапија: хируршка</a:t>
            </a:r>
          </a:p>
          <a:p>
            <a:r>
              <a:rPr lang="sr-Cyrl-RS" sz="2800" b="1" dirty="0" smtClean="0"/>
              <a:t>ретракција капака</a:t>
            </a:r>
            <a:endParaRPr lang="en-US" sz="2800" b="1" dirty="0"/>
          </a:p>
        </p:txBody>
      </p:sp>
      <p:pic>
        <p:nvPicPr>
          <p:cNvPr id="2050" name="Picture 2" descr="D:\Users\Korisnik\Desktop\entropion-665x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939620"/>
            <a:ext cx="2880320" cy="1918380"/>
          </a:xfrm>
          <a:prstGeom prst="rect">
            <a:avLst/>
          </a:prstGeom>
          <a:noFill/>
        </p:spPr>
      </p:pic>
      <p:pic>
        <p:nvPicPr>
          <p:cNvPr id="2051" name="Picture 3" descr="D:\Users\Korisnik\Desktop\r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1" y="4912279"/>
            <a:ext cx="3024336" cy="1945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Поремећаји покретљивости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/>
              <a:t>блефароспазам</a:t>
            </a:r>
            <a:r>
              <a:rPr lang="sr-Cyrl-RS" sz="2800" dirty="0" smtClean="0"/>
              <a:t> </a:t>
            </a:r>
            <a:endParaRPr lang="sr-Cyrl-RS" sz="2800" dirty="0" smtClean="0"/>
          </a:p>
          <a:p>
            <a:pPr>
              <a:buNone/>
            </a:pPr>
            <a:r>
              <a:rPr lang="sr-Cyrl-RS" sz="2800" dirty="0" smtClean="0"/>
              <a:t>-  </a:t>
            </a:r>
            <a:r>
              <a:rPr lang="sr-Cyrl-RS" sz="2800" dirty="0" smtClean="0"/>
              <a:t>(</a:t>
            </a:r>
            <a:r>
              <a:rPr lang="sr-Cyrl-RS" sz="2800" dirty="0" smtClean="0"/>
              <a:t>фибрилација, никтитација, есенцијални блефароспазам)</a:t>
            </a:r>
          </a:p>
          <a:p>
            <a:pPr>
              <a:buFontTx/>
              <a:buChar char="-"/>
            </a:pPr>
            <a:r>
              <a:rPr lang="sr-Cyrl-RS" sz="2800" dirty="0" smtClean="0"/>
              <a:t>иритаитвни тријас, неуралгија </a:t>
            </a:r>
            <a:r>
              <a:rPr lang="sr-Latn-RS" sz="2800" dirty="0" smtClean="0"/>
              <a:t>n. trigeminusa</a:t>
            </a:r>
            <a:r>
              <a:rPr lang="sr-Cyrl-RS" sz="2800" dirty="0" smtClean="0"/>
              <a:t>, енцефалитис, МС, психичке тегобе...</a:t>
            </a:r>
          </a:p>
          <a:p>
            <a:pPr>
              <a:buFontTx/>
              <a:buChar char="-"/>
            </a:pPr>
            <a:r>
              <a:rPr lang="sr-Cyrl-RS" sz="2800" dirty="0" smtClean="0"/>
              <a:t>терапија: убризгавање ботулинког </a:t>
            </a:r>
            <a:r>
              <a:rPr lang="sr-Cyrl-RS" sz="2800" dirty="0" smtClean="0"/>
              <a:t> токсина </a:t>
            </a:r>
            <a:r>
              <a:rPr lang="sr-Cyrl-RS" sz="2800" dirty="0" smtClean="0"/>
              <a:t>у </a:t>
            </a:r>
            <a:r>
              <a:rPr lang="sr-Latn-RS" sz="2800" dirty="0" smtClean="0"/>
              <a:t>m. orbicularis oculi</a:t>
            </a:r>
            <a:endParaRPr lang="sr-Cyrl-RS" sz="2800" dirty="0" smtClean="0"/>
          </a:p>
        </p:txBody>
      </p:sp>
      <p:pic>
        <p:nvPicPr>
          <p:cNvPr id="3074" name="Picture 2" descr="D:\Users\Korisnik\Desktop\blepharospa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74" y="4581128"/>
            <a:ext cx="3563814" cy="2123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Поремећаји покретљивости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/>
              <a:t>лагофталмус</a:t>
            </a:r>
          </a:p>
          <a:p>
            <a:pPr>
              <a:buFontTx/>
              <a:buChar char="-"/>
            </a:pPr>
            <a:r>
              <a:rPr lang="sr-Cyrl-RS" sz="2800" dirty="0" smtClean="0"/>
              <a:t>парализа </a:t>
            </a:r>
            <a:r>
              <a:rPr lang="sr-Latn-RS" sz="2800" dirty="0" smtClean="0"/>
              <a:t>n. facialisa, </a:t>
            </a:r>
            <a:r>
              <a:rPr lang="sr-Cyrl-RS" sz="2800" dirty="0" smtClean="0"/>
              <a:t>паралитички ектропиум доњег капка, егзофталмус, колобом капка...</a:t>
            </a:r>
          </a:p>
          <a:p>
            <a:pPr>
              <a:buFontTx/>
              <a:buChar char="-"/>
            </a:pPr>
            <a:r>
              <a:rPr lang="sr-Cyrl-RS" sz="2800" dirty="0" smtClean="0"/>
              <a:t>терапија: вештачке сузе, влажне коморе, локални антибиотици</a:t>
            </a:r>
            <a:endParaRPr lang="en-US" sz="2800" dirty="0"/>
          </a:p>
        </p:txBody>
      </p:sp>
      <p:pic>
        <p:nvPicPr>
          <p:cNvPr id="4098" name="Picture 2" descr="D:\Users\Korisnik\Desktop\Lagophthal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1958" y="4797152"/>
            <a:ext cx="3632530" cy="1846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Васкуларни поремећаји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sr-Cyrl-RS" dirty="0" smtClean="0"/>
              <a:t>оток капка (</a:t>
            </a:r>
            <a:r>
              <a:rPr lang="sr-Cyrl-RS" dirty="0" smtClean="0"/>
              <a:t>запаљенски, </a:t>
            </a:r>
            <a:r>
              <a:rPr lang="sr-Cyrl-RS" dirty="0" smtClean="0"/>
              <a:t>незапаљенски)</a:t>
            </a:r>
          </a:p>
          <a:p>
            <a:pPr marL="514350" indent="-514350"/>
            <a:r>
              <a:rPr lang="sr-Cyrl-RS" dirty="0" smtClean="0"/>
              <a:t>хематом капка</a:t>
            </a:r>
          </a:p>
          <a:p>
            <a:pPr marL="514350" indent="-514350">
              <a:buNone/>
            </a:pPr>
            <a:endParaRPr lang="sr-Cyrl-RS" dirty="0"/>
          </a:p>
        </p:txBody>
      </p:sp>
      <p:pic>
        <p:nvPicPr>
          <p:cNvPr id="5122" name="Picture 2" descr="D:\Users\Korisnik\Desktop\raccoon-eyes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93096"/>
            <a:ext cx="4175458" cy="2347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Алергијске манифестације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2500" b="1" dirty="0" smtClean="0"/>
              <a:t>акутни алергијски едем </a:t>
            </a:r>
            <a:r>
              <a:rPr lang="sr-Cyrl-RS" sz="2500" dirty="0" smtClean="0"/>
              <a:t>(ујед инсекта, лекови, уртикарија) </a:t>
            </a:r>
          </a:p>
          <a:p>
            <a:pPr>
              <a:buFontTx/>
              <a:buChar char="-"/>
            </a:pPr>
            <a:r>
              <a:rPr lang="sr-Cyrl-RS" sz="2500" dirty="0" smtClean="0"/>
              <a:t>свраб је доминантан симптом</a:t>
            </a:r>
          </a:p>
          <a:p>
            <a:pPr>
              <a:buFontTx/>
              <a:buChar char="-"/>
            </a:pPr>
            <a:r>
              <a:rPr lang="sr-Cyrl-RS" sz="2500" dirty="0" smtClean="0"/>
              <a:t>терапија: локално к.с. маст, системски системски антихистаминици</a:t>
            </a:r>
          </a:p>
          <a:p>
            <a:r>
              <a:rPr lang="sr-Cyrl-RS" sz="2500" b="1" dirty="0" smtClean="0"/>
              <a:t>контактни дерматитис </a:t>
            </a:r>
            <a:r>
              <a:rPr lang="sr-Cyrl-RS" sz="2500" dirty="0" smtClean="0"/>
              <a:t>(локални лекови, </a:t>
            </a:r>
            <a:r>
              <a:rPr lang="sr-Cyrl-RS" sz="2500" u="sng" dirty="0" smtClean="0"/>
              <a:t>козметски препарати</a:t>
            </a:r>
            <a:r>
              <a:rPr lang="sr-Cyrl-RS" sz="2500" dirty="0" smtClean="0"/>
              <a:t>)</a:t>
            </a:r>
          </a:p>
          <a:p>
            <a:pPr>
              <a:buNone/>
            </a:pPr>
            <a:r>
              <a:rPr lang="sr-Cyrl-RS" sz="2500" dirty="0" smtClean="0"/>
              <a:t>-оток капака, еритем, касније перутање, формирање крусти</a:t>
            </a:r>
          </a:p>
          <a:p>
            <a:r>
              <a:rPr lang="sr-Cyrl-RS" sz="2500" b="1" dirty="0" smtClean="0"/>
              <a:t>екцем</a:t>
            </a:r>
            <a:r>
              <a:rPr lang="sr-Cyrl-RS" sz="2500" dirty="0" smtClean="0"/>
              <a:t> (реакција преосетљивости на одређене антигене)</a:t>
            </a:r>
          </a:p>
          <a:p>
            <a:pPr>
              <a:buNone/>
            </a:pPr>
            <a:r>
              <a:rPr lang="sr-Cyrl-RS" sz="2500" dirty="0" smtClean="0"/>
              <a:t>- еритем, касније перутање, и улцерација у пределу спољашњег угла отвора капака, мадароза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Алергијске манифестације </a:t>
            </a:r>
            <a:endParaRPr lang="en-US" dirty="0"/>
          </a:p>
        </p:txBody>
      </p:sp>
      <p:pic>
        <p:nvPicPr>
          <p:cNvPr id="6146" name="Picture 2" descr="D:\Users\Korisnik\Desktop\Condition-SwellingAroundE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1917417" cy="2905726"/>
          </a:xfrm>
          <a:prstGeom prst="rect">
            <a:avLst/>
          </a:prstGeom>
          <a:noFill/>
        </p:spPr>
      </p:pic>
      <p:pic>
        <p:nvPicPr>
          <p:cNvPr id="6147" name="Picture 3" descr="D:\Users\Korisnik\Desktop\der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57379"/>
            <a:ext cx="3320514" cy="1655797"/>
          </a:xfrm>
          <a:prstGeom prst="rect">
            <a:avLst/>
          </a:prstGeom>
          <a:noFill/>
        </p:spPr>
      </p:pic>
      <p:pic>
        <p:nvPicPr>
          <p:cNvPr id="6148" name="Picture 4" descr="D:\Users\Korisnik\Desktop\ek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068960"/>
            <a:ext cx="2918147" cy="1944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5158933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акутни алергијски едем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5157192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контактни дерматитис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588224" y="5229200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екцем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Бактеријске инфекције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sr-Latn-RS" sz="2600" b="1" i="1" dirty="0" smtClean="0"/>
              <a:t>chordeolum </a:t>
            </a:r>
            <a:r>
              <a:rPr lang="sr-Cyrl-RS" sz="2600" b="1" dirty="0" smtClean="0"/>
              <a:t>(чмичак</a:t>
            </a:r>
            <a:r>
              <a:rPr lang="sr-Cyrl-RS" sz="2600" b="1" dirty="0" smtClean="0"/>
              <a:t>)</a:t>
            </a:r>
          </a:p>
          <a:p>
            <a:pPr>
              <a:buNone/>
            </a:pPr>
            <a:r>
              <a:rPr lang="en-US" sz="2600" i="1" dirty="0" smtClean="0"/>
              <a:t>-   </a:t>
            </a:r>
            <a:r>
              <a:rPr lang="sr-Latn-RS" sz="2600" i="1" dirty="0" smtClean="0"/>
              <a:t>staphilococus aureus</a:t>
            </a:r>
            <a:endParaRPr lang="sr-Latn-RS" sz="2600" i="1" dirty="0"/>
          </a:p>
          <a:p>
            <a:pPr>
              <a:buNone/>
            </a:pPr>
            <a:r>
              <a:rPr lang="sr-Latn-RS" sz="2600" dirty="0" smtClean="0"/>
              <a:t>- </a:t>
            </a:r>
            <a:r>
              <a:rPr lang="sr-Cyrl-RS" sz="2600" dirty="0" smtClean="0"/>
              <a:t>  акутно, гнојно запаљење</a:t>
            </a:r>
          </a:p>
          <a:p>
            <a:pPr>
              <a:buFontTx/>
              <a:buChar char="-"/>
            </a:pPr>
            <a:r>
              <a:rPr lang="sr-Latn-RS" sz="2600" dirty="0" smtClean="0"/>
              <a:t>internum / externum</a:t>
            </a:r>
          </a:p>
          <a:p>
            <a:pPr>
              <a:buFontTx/>
              <a:buChar char="-"/>
            </a:pPr>
            <a:r>
              <a:rPr lang="sr-Cyrl-RS" sz="2600" dirty="0" smtClean="0"/>
              <a:t>болан, запаљенски оток, касније у центру апсцес</a:t>
            </a:r>
          </a:p>
          <a:p>
            <a:pPr>
              <a:buFontTx/>
              <a:buChar char="-"/>
            </a:pPr>
            <a:r>
              <a:rPr lang="sr-Cyrl-RS" sz="2600" dirty="0" smtClean="0"/>
              <a:t>терапија: топле суве облоге, масажа капка, локални антибиотици; епилација трепавица</a:t>
            </a:r>
          </a:p>
          <a:p>
            <a:pPr>
              <a:buFontTx/>
              <a:buChar char="-"/>
            </a:pPr>
            <a:r>
              <a:rPr lang="sr-Cyrl-RS" sz="2600" dirty="0" smtClean="0"/>
              <a:t>хордеолоза –  </a:t>
            </a:r>
            <a:r>
              <a:rPr lang="sr-Latn-RS" sz="2600" i="1" dirty="0"/>
              <a:t>a</a:t>
            </a:r>
            <a:r>
              <a:rPr lang="sr-Latn-RS" sz="2600" i="1" dirty="0" smtClean="0"/>
              <a:t>cne rosacea</a:t>
            </a:r>
            <a:r>
              <a:rPr lang="sr-Latn-RS" sz="2600" dirty="0" smtClean="0"/>
              <a:t>, </a:t>
            </a:r>
            <a:r>
              <a:rPr lang="sr-Cyrl-RS" sz="2600" dirty="0" smtClean="0"/>
              <a:t>системски тетрациклини, консултација дерматовенеролога</a:t>
            </a:r>
            <a:endParaRPr lang="en-US" sz="2600" dirty="0"/>
          </a:p>
        </p:txBody>
      </p:sp>
      <p:pic>
        <p:nvPicPr>
          <p:cNvPr id="7170" name="Picture 2" descr="D:\Users\Korisnik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889" y="5301208"/>
            <a:ext cx="1982263" cy="1484784"/>
          </a:xfrm>
          <a:prstGeom prst="rect">
            <a:avLst/>
          </a:prstGeom>
          <a:noFill/>
        </p:spPr>
      </p:pic>
      <p:pic>
        <p:nvPicPr>
          <p:cNvPr id="7171" name="Picture 3" descr="D:\Users\Korisnik\Desktop\downloa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050" y="5298901"/>
            <a:ext cx="3028950" cy="151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Бактеријске инфекције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b="1" i="1" dirty="0" smtClean="0"/>
              <a:t>chalazion</a:t>
            </a:r>
            <a:endParaRPr lang="sr-Cyrl-RS" sz="2800" b="1" i="1" dirty="0" smtClean="0"/>
          </a:p>
          <a:p>
            <a:pPr>
              <a:buNone/>
            </a:pPr>
            <a:r>
              <a:rPr lang="sr-Cyrl-RS" sz="2800" dirty="0" smtClean="0"/>
              <a:t>- </a:t>
            </a:r>
            <a:r>
              <a:rPr lang="sr-Latn-RS" sz="2800" dirty="0" smtClean="0"/>
              <a:t> </a:t>
            </a:r>
            <a:r>
              <a:rPr lang="sr-Cyrl-RS" sz="2800" dirty="0" smtClean="0"/>
              <a:t>грануломатозно запаљење услед опструкције Меибомове жлезде</a:t>
            </a:r>
          </a:p>
          <a:p>
            <a:pPr>
              <a:buNone/>
            </a:pPr>
            <a:r>
              <a:rPr lang="sr-Cyrl-RS" sz="2800" dirty="0"/>
              <a:t>-</a:t>
            </a:r>
            <a:r>
              <a:rPr lang="sr-Cyrl-RS" sz="2800" dirty="0" smtClean="0"/>
              <a:t> </a:t>
            </a:r>
            <a:r>
              <a:rPr lang="sr-Latn-RS" sz="2800" dirty="0" smtClean="0"/>
              <a:t>  </a:t>
            </a:r>
            <a:r>
              <a:rPr lang="sr-Cyrl-RS" sz="2800" dirty="0" smtClean="0"/>
              <a:t>безболни, локализовани оток капка</a:t>
            </a:r>
          </a:p>
          <a:p>
            <a:pPr>
              <a:buFontTx/>
              <a:buChar char="-"/>
            </a:pPr>
            <a:r>
              <a:rPr lang="sr-Cyrl-RS" sz="2800" dirty="0" smtClean="0"/>
              <a:t>терапија: конзервативна, хируршка</a:t>
            </a:r>
          </a:p>
          <a:p>
            <a:r>
              <a:rPr lang="sr-Cyrl-RS" sz="2800" b="1" u="sng" dirty="0" smtClean="0"/>
              <a:t>апсцес</a:t>
            </a:r>
            <a:r>
              <a:rPr lang="sr-Cyrl-RS" sz="2800" b="1" dirty="0" smtClean="0"/>
              <a:t>, импетиго</a:t>
            </a:r>
            <a:r>
              <a:rPr lang="sr-Cyrl-RS" sz="2800" dirty="0" smtClean="0"/>
              <a:t>, </a:t>
            </a:r>
            <a:r>
              <a:rPr lang="sr-Cyrl-RS" sz="2800" b="1" dirty="0" smtClean="0"/>
              <a:t>еризипел</a:t>
            </a:r>
            <a:endParaRPr lang="en-US" sz="2800" b="1" dirty="0"/>
          </a:p>
        </p:txBody>
      </p:sp>
      <p:pic>
        <p:nvPicPr>
          <p:cNvPr id="8194" name="Picture 2" descr="D:\Users\Korisnik\Desktop\halacion-oko-gornji-donji-kap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674" y="4806774"/>
            <a:ext cx="7254726" cy="1934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кожно – мишићни набори</a:t>
            </a:r>
          </a:p>
          <a:p>
            <a:r>
              <a:rPr lang="sr-Latn-RS" i="1" dirty="0" smtClean="0"/>
              <a:t>rima palpebrarum	</a:t>
            </a:r>
            <a:endParaRPr lang="sr-Cyrl-RS" i="1" dirty="0" smtClean="0"/>
          </a:p>
          <a:p>
            <a:endParaRPr lang="en-US" dirty="0"/>
          </a:p>
        </p:txBody>
      </p:sp>
      <p:pic>
        <p:nvPicPr>
          <p:cNvPr id="1027" name="Picture 3" descr="D:\Users\Korisnik\Desktop\k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190" y="3501008"/>
            <a:ext cx="3888432" cy="2592288"/>
          </a:xfrm>
          <a:prstGeom prst="rect">
            <a:avLst/>
          </a:prstGeom>
          <a:noFill/>
        </p:spPr>
      </p:pic>
      <p:pic>
        <p:nvPicPr>
          <p:cNvPr id="1028" name="Picture 4" descr="D:\Users\Korisnik\Desktop\kk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46701"/>
            <a:ext cx="3816424" cy="2546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Вирусне инфекције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b="1" i="1" dirty="0" smtClean="0"/>
              <a:t>Herpes simplex</a:t>
            </a:r>
            <a:endParaRPr lang="sr-Cyrl-RS" b="1" i="1" dirty="0" smtClean="0"/>
          </a:p>
          <a:p>
            <a:pPr>
              <a:buFontTx/>
              <a:buChar char="-"/>
            </a:pPr>
            <a:r>
              <a:rPr lang="sr-Cyrl-RS" dirty="0" smtClean="0"/>
              <a:t>рекурентна инфекција, унилатерално</a:t>
            </a:r>
          </a:p>
          <a:p>
            <a:pPr>
              <a:buFontTx/>
              <a:buChar char="-"/>
            </a:pPr>
            <a:r>
              <a:rPr lang="sr-Cyrl-RS" dirty="0" smtClean="0"/>
              <a:t>везикуле испуењене серозном течношчу, замућење, перфорирање, крусте</a:t>
            </a:r>
          </a:p>
          <a:p>
            <a:r>
              <a:rPr lang="sr-Latn-RS" b="1" i="1" dirty="0" smtClean="0"/>
              <a:t>Herpes zoster ophthalmicus</a:t>
            </a:r>
            <a:endParaRPr lang="sr-Cyrl-RS" b="1" i="1" dirty="0" smtClean="0"/>
          </a:p>
          <a:p>
            <a:pPr>
              <a:buFontTx/>
              <a:buChar char="-"/>
            </a:pPr>
            <a:r>
              <a:rPr lang="sr-Cyrl-RS" dirty="0" smtClean="0"/>
              <a:t>бол у инервационом подручју </a:t>
            </a:r>
            <a:r>
              <a:rPr lang="sr-Latn-RS" i="1" dirty="0" smtClean="0"/>
              <a:t>n. trigeminusa</a:t>
            </a:r>
          </a:p>
          <a:p>
            <a:pPr>
              <a:buFontTx/>
              <a:buChar char="-"/>
            </a:pPr>
            <a:r>
              <a:rPr lang="sr-Cyrl-RS" dirty="0" smtClean="0"/>
              <a:t>везикуле....крусте, неуралгија, хипоестезија, хиперпигментација коже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Вирусне инфекције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Cyrl-RS" dirty="0" smtClean="0"/>
              <a:t>терапија: ацикловир системски и локално</a:t>
            </a:r>
          </a:p>
          <a:p>
            <a:pPr>
              <a:buNone/>
            </a:pPr>
            <a:endParaRPr lang="sr-Latn-RS" dirty="0" smtClean="0"/>
          </a:p>
        </p:txBody>
      </p:sp>
      <p:pic>
        <p:nvPicPr>
          <p:cNvPr id="9218" name="Picture 2" descr="D:\Users\Korisnik\Desktop\hs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82496"/>
            <a:ext cx="3168352" cy="2593450"/>
          </a:xfrm>
          <a:prstGeom prst="rect">
            <a:avLst/>
          </a:prstGeom>
          <a:noFill/>
        </p:spPr>
      </p:pic>
      <p:pic>
        <p:nvPicPr>
          <p:cNvPr id="9219" name="Picture 3" descr="D:\Users\Korisnik\Desktop\download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3776098" cy="25683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4725144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 smtClean="0"/>
              <a:t>Herpes simplex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725144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 smtClean="0"/>
              <a:t>Herpes zoster ophthalmicus</a:t>
            </a:r>
            <a:endParaRPr lang="sr-Cyrl-RS" sz="2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Вирусне инфекције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i="1" dirty="0" smtClean="0"/>
              <a:t>molluscum contagiosum </a:t>
            </a:r>
            <a:r>
              <a:rPr lang="sr-Cyrl-RS" dirty="0" smtClean="0"/>
              <a:t>(</a:t>
            </a:r>
            <a:r>
              <a:rPr lang="sr-Latn-RS" i="1" dirty="0" smtClean="0"/>
              <a:t>pox</a:t>
            </a:r>
            <a:r>
              <a:rPr lang="sr-Cyrl-RS" dirty="0" smtClean="0"/>
              <a:t> вирус)</a:t>
            </a:r>
            <a:endParaRPr lang="sr-Latn-RS" dirty="0" smtClean="0"/>
          </a:p>
          <a:p>
            <a:r>
              <a:rPr lang="sr-Latn-RS" i="1" dirty="0"/>
              <a:t>v</a:t>
            </a:r>
            <a:r>
              <a:rPr lang="sr-Latn-RS" i="1" dirty="0" smtClean="0"/>
              <a:t>erruca vulgaris (papova </a:t>
            </a:r>
            <a:r>
              <a:rPr lang="sr-Cyrl-RS" dirty="0" smtClean="0"/>
              <a:t>вирус</a:t>
            </a:r>
            <a:r>
              <a:rPr lang="sr-Cyrl-RS" i="1" dirty="0" smtClean="0"/>
              <a:t>)</a:t>
            </a:r>
          </a:p>
          <a:p>
            <a:endParaRPr lang="sr-Cyrl-RS" i="1" dirty="0"/>
          </a:p>
          <a:p>
            <a:pPr>
              <a:buNone/>
            </a:pPr>
            <a:endParaRPr lang="sr-Latn-RS" i="1" dirty="0" smtClean="0"/>
          </a:p>
          <a:p>
            <a:pPr>
              <a:buNone/>
            </a:pPr>
            <a:endParaRPr lang="sr-Latn-RS" i="1" dirty="0" smtClean="0"/>
          </a:p>
          <a:p>
            <a:pPr>
              <a:buNone/>
            </a:pPr>
            <a:endParaRPr lang="sr-Latn-RS" i="1" dirty="0" smtClean="0"/>
          </a:p>
          <a:p>
            <a:pPr>
              <a:buNone/>
            </a:pPr>
            <a:endParaRPr lang="sr-Latn-RS" i="1" dirty="0" smtClean="0"/>
          </a:p>
          <a:p>
            <a:pPr marL="0" indent="0">
              <a:buNone/>
            </a:pPr>
            <a:r>
              <a:rPr lang="sr-Cyrl-RS" dirty="0" smtClean="0"/>
              <a:t>терапија: електрокаутеризација</a:t>
            </a:r>
            <a:endParaRPr lang="en-US" dirty="0"/>
          </a:p>
        </p:txBody>
      </p:sp>
      <p:pic>
        <p:nvPicPr>
          <p:cNvPr id="10242" name="Picture 2" descr="D:\Users\Korisnik\Desktop\720px-Molluscum_fig_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3240360" cy="2160240"/>
          </a:xfrm>
          <a:prstGeom prst="rect">
            <a:avLst/>
          </a:prstGeom>
          <a:noFill/>
        </p:spPr>
      </p:pic>
      <p:pic>
        <p:nvPicPr>
          <p:cNvPr id="10243" name="Picture 3" descr="D:\Users\Korisnik\Desktop\c0017393-800px-w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044116"/>
            <a:ext cx="3301300" cy="2191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Паразитарне инфекције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i="1" dirty="0" smtClean="0"/>
              <a:t>pediculosis </a:t>
            </a:r>
          </a:p>
          <a:p>
            <a:endParaRPr lang="sr-Cyrl-RS" sz="1500" i="1" dirty="0" smtClean="0"/>
          </a:p>
          <a:p>
            <a:pPr marL="0" indent="0">
              <a:buFontTx/>
              <a:buChar char="-"/>
            </a:pPr>
            <a:r>
              <a:rPr lang="sr-Cyrl-RS" sz="2800" dirty="0" smtClean="0"/>
              <a:t>интензиван свраб , понекад блефаритис и токсични конјунктивитис</a:t>
            </a:r>
          </a:p>
          <a:p>
            <a:pPr marL="0" indent="0">
              <a:buNone/>
            </a:pPr>
            <a:r>
              <a:rPr lang="sr-Cyrl-RS" sz="2800" dirty="0" smtClean="0"/>
              <a:t>- терапија: 1% живин оксин  локално, шишање трепавица, механичко уклањање паразита</a:t>
            </a:r>
            <a:endParaRPr lang="sr-Latn-RS" sz="2800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11266" name="Picture 2" descr="D:\Users\Korisnik\Desktop\desktop-1506994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2318" y="4392488"/>
            <a:ext cx="3254178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700" dirty="0" smtClean="0"/>
              <a:t>Инфекције ивица капака (блефаритиси)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indent="-269875"/>
            <a:r>
              <a:rPr lang="sr-Cyrl-RS" b="1" dirty="0" smtClean="0"/>
              <a:t>предњи </a:t>
            </a:r>
          </a:p>
          <a:p>
            <a:pPr marL="904875" indent="-514350">
              <a:buFont typeface="+mj-lt"/>
              <a:buAutoNum type="arabicPeriod"/>
            </a:pPr>
            <a:r>
              <a:rPr lang="sr-Cyrl-RS" dirty="0" smtClean="0"/>
              <a:t>стафилококни </a:t>
            </a:r>
            <a:r>
              <a:rPr lang="en-US" dirty="0" smtClean="0"/>
              <a:t>-</a:t>
            </a:r>
            <a:r>
              <a:rPr lang="sr-Cyrl-RS" dirty="0" smtClean="0"/>
              <a:t> коларете </a:t>
            </a:r>
            <a:endParaRPr lang="sr-Cyrl-RS" dirty="0" smtClean="0"/>
          </a:p>
          <a:p>
            <a:pPr marL="904875" indent="-514350">
              <a:buFont typeface="+mj-lt"/>
              <a:buAutoNum type="arabicPeriod"/>
            </a:pPr>
            <a:r>
              <a:rPr lang="sr-Cyrl-RS" dirty="0" smtClean="0"/>
              <a:t>себороични - скваме </a:t>
            </a:r>
          </a:p>
          <a:p>
            <a:pPr marL="904875" indent="-514350">
              <a:buFont typeface="+mj-lt"/>
              <a:buAutoNum type="arabicPeriod"/>
            </a:pPr>
            <a:r>
              <a:rPr lang="sr-Cyrl-RS" dirty="0" smtClean="0"/>
              <a:t>мешовити</a:t>
            </a:r>
          </a:p>
          <a:p>
            <a:pPr marL="904875" indent="-514350">
              <a:buNone/>
            </a:pPr>
            <a:endParaRPr lang="sr-Cyrl-RS" dirty="0" smtClean="0"/>
          </a:p>
          <a:p>
            <a:pPr marL="514350" indent="-514350"/>
            <a:endParaRPr lang="sr-Cyrl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pPr marL="0" indent="0">
              <a:buNone/>
            </a:pPr>
            <a:endParaRPr lang="sr-Latn-RS" sz="2800" dirty="0" smtClean="0"/>
          </a:p>
          <a:p>
            <a:pPr marL="0" indent="0">
              <a:buNone/>
            </a:pPr>
            <a:endParaRPr lang="sr-Latn-RS" sz="2800" dirty="0" smtClean="0"/>
          </a:p>
          <a:p>
            <a:pPr marL="0" indent="0">
              <a:buNone/>
            </a:pPr>
            <a:r>
              <a:rPr lang="sr-Cyrl-RS" sz="2800" b="1" dirty="0" smtClean="0"/>
              <a:t>терапија</a:t>
            </a:r>
            <a:r>
              <a:rPr lang="sr-Cyrl-RS" sz="2800" dirty="0" smtClean="0"/>
              <a:t>:  механичко уклањање коларета и сквама, топле суве облоге, масажа капака, хигијена рубова, антибиотске капи, супституција суза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700" dirty="0" smtClean="0"/>
              <a:t>Инфекције ивица капака (блефаритиси)</a:t>
            </a:r>
            <a:endParaRPr lang="en-US" sz="3700" dirty="0"/>
          </a:p>
        </p:txBody>
      </p:sp>
      <p:pic>
        <p:nvPicPr>
          <p:cNvPr id="12290" name="Picture 2" descr="D:\Users\Korisnik\Desktop\642x361_Slide_1_Staphylococcal_Blephar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628800"/>
            <a:ext cx="3841757" cy="2160240"/>
          </a:xfrm>
          <a:prstGeom prst="rect">
            <a:avLst/>
          </a:prstGeom>
          <a:noFill/>
        </p:spPr>
      </p:pic>
      <p:pic>
        <p:nvPicPr>
          <p:cNvPr id="12292" name="Picture 4" descr="D:\Users\Korisnik\Desktop\download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43392"/>
            <a:ext cx="3672408" cy="21456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3861048"/>
            <a:ext cx="3384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/>
              <a:t>стафилококни</a:t>
            </a:r>
            <a:r>
              <a:rPr lang="sr-Latn-RS" sz="2200" dirty="0" smtClean="0"/>
              <a:t> </a:t>
            </a:r>
            <a:r>
              <a:rPr lang="sr-Cyrl-RS" sz="2200" dirty="0" smtClean="0"/>
              <a:t>блефаритис</a:t>
            </a:r>
            <a:r>
              <a:rPr lang="sr-Latn-RS" sz="2200" dirty="0" smtClean="0"/>
              <a:t>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3861048"/>
            <a:ext cx="3096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/>
              <a:t>себороични блефаритис</a:t>
            </a:r>
            <a:r>
              <a:rPr lang="sr-Latn-RS" sz="2200" dirty="0" smtClean="0"/>
              <a:t>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sr-Cyrl-RS" b="1" dirty="0" smtClean="0"/>
              <a:t>задњи</a:t>
            </a:r>
            <a:r>
              <a:rPr lang="sr-Latn-RS" b="1" dirty="0" smtClean="0"/>
              <a:t> </a:t>
            </a:r>
            <a:r>
              <a:rPr lang="sr-Latn-RS" dirty="0" smtClean="0"/>
              <a:t>– </a:t>
            </a:r>
            <a:r>
              <a:rPr lang="sr-Cyrl-RS" dirty="0" smtClean="0"/>
              <a:t>захватање задње ивице и Меибомових жлезда и последично суво ок</a:t>
            </a:r>
            <a:r>
              <a:rPr lang="sr-Latn-RS" dirty="0" smtClean="0"/>
              <a:t>o</a:t>
            </a:r>
            <a:endParaRPr lang="sr-Cyrl-RS" dirty="0" smtClean="0"/>
          </a:p>
          <a:p>
            <a:endParaRPr lang="sr-Cyrl-R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sr-Latn-RS" i="1" dirty="0" smtClean="0"/>
              <a:t>meibomian seborea</a:t>
            </a:r>
            <a:r>
              <a:rPr lang="sr-Latn-RS" dirty="0" smtClean="0"/>
              <a:t> </a:t>
            </a:r>
            <a:r>
              <a:rPr lang="sr-Cyrl-RS" dirty="0" smtClean="0"/>
              <a:t>– хиперфункција жлезда, пенушави секрет</a:t>
            </a:r>
            <a:endParaRPr lang="sr-Latn-RS" dirty="0" smtClean="0"/>
          </a:p>
          <a:p>
            <a:pPr marL="514350" indent="-514350">
              <a:buFont typeface="+mj-lt"/>
              <a:buAutoNum type="arabicPeriod"/>
            </a:pPr>
            <a:r>
              <a:rPr lang="sr-Latn-RS" i="1" dirty="0" smtClean="0"/>
              <a:t>meibomitis</a:t>
            </a:r>
            <a:r>
              <a:rPr lang="sr-Cyrl-RS" i="1" dirty="0" smtClean="0"/>
              <a:t> – </a:t>
            </a:r>
            <a:r>
              <a:rPr lang="sr-Cyrl-RS" dirty="0" smtClean="0"/>
              <a:t>хрон. инфламација, немогућност истискивање садржаја </a:t>
            </a:r>
          </a:p>
          <a:p>
            <a:pPr marL="514350" indent="-514350">
              <a:buFont typeface="+mj-lt"/>
              <a:buAutoNum type="arabicPeriod"/>
            </a:pPr>
            <a:endParaRPr lang="sr-Cyrl-R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700" dirty="0" smtClean="0"/>
              <a:t>Инфекције ивица капака (блефаритиси)</a:t>
            </a:r>
            <a:endParaRPr lang="en-US" sz="3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pPr marL="0" indent="0">
              <a:buNone/>
            </a:pPr>
            <a:r>
              <a:rPr lang="sr-Cyrl-RS" b="1" dirty="0" smtClean="0"/>
              <a:t>терапија</a:t>
            </a:r>
            <a:r>
              <a:rPr lang="sr-Cyrl-RS" dirty="0" smtClean="0"/>
              <a:t>: предњи блефаритис, системски      тетрациклини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700" dirty="0" smtClean="0"/>
              <a:t>Инфекције ивица капака (блефаритиси)</a:t>
            </a:r>
            <a:endParaRPr lang="en-US" sz="37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181018"/>
            <a:ext cx="18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200" i="1" dirty="0" smtClean="0"/>
              <a:t>meibomitis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181018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i="1" dirty="0" smtClean="0"/>
              <a:t>meibomian seborea</a:t>
            </a:r>
            <a:endParaRPr lang="en-US" sz="2200" dirty="0"/>
          </a:p>
        </p:txBody>
      </p:sp>
      <p:pic>
        <p:nvPicPr>
          <p:cNvPr id="13314" name="Picture 2" descr="D:\Users\Korisnik\Desktop\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2797" y="1700808"/>
            <a:ext cx="3565667" cy="2412554"/>
          </a:xfrm>
          <a:prstGeom prst="rect">
            <a:avLst/>
          </a:prstGeom>
          <a:noFill/>
        </p:spPr>
      </p:pic>
      <p:pic>
        <p:nvPicPr>
          <p:cNvPr id="13316" name="Picture 4" descr="D:\Users\Korisnik\Desktop\mn_20171113_155252_DC4Image_L_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048" y="1340768"/>
            <a:ext cx="3635896" cy="2731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Други стечени поремећаји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573016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 smtClean="0"/>
              <a:t>дерматохалаза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3573016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блефарохалаза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6053226"/>
            <a:ext cx="3816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100" dirty="0" smtClean="0"/>
              <a:t>млитави капци (</a:t>
            </a:r>
            <a:r>
              <a:rPr lang="sr-Latn-RS" sz="2100" i="1" dirty="0" smtClean="0"/>
              <a:t>floppy eyelid sy</a:t>
            </a:r>
            <a:r>
              <a:rPr lang="sr-Latn-RS" sz="2100" dirty="0" smtClean="0"/>
              <a:t>)</a:t>
            </a:r>
            <a:endParaRPr lang="en-US" sz="2100" dirty="0"/>
          </a:p>
        </p:txBody>
      </p:sp>
      <p:pic>
        <p:nvPicPr>
          <p:cNvPr id="14338" name="Picture 2" descr="D:\Users\Korisnik\Desktop\300px-Dermatochalasi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565559" cy="2436465"/>
          </a:xfrm>
          <a:prstGeom prst="rect">
            <a:avLst/>
          </a:prstGeom>
          <a:noFill/>
        </p:spPr>
      </p:pic>
      <p:pic>
        <p:nvPicPr>
          <p:cNvPr id="14339" name="Picture 3" descr="D:\Users\Korisnik\Desktop\blepharochalasis-678x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68295"/>
            <a:ext cx="3351486" cy="2204721"/>
          </a:xfrm>
          <a:prstGeom prst="rect">
            <a:avLst/>
          </a:prstGeom>
          <a:noFill/>
        </p:spPr>
      </p:pic>
      <p:pic>
        <p:nvPicPr>
          <p:cNvPr id="14340" name="Picture 4" descr="D:\Users\Korisnik\Desktop\1-s2.0-S1389945705001607-g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05502"/>
            <a:ext cx="3619416" cy="20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/>
              <a:t>Сузни апарат</a:t>
            </a:r>
            <a:endParaRPr lang="en-US" b="1" dirty="0"/>
          </a:p>
        </p:txBody>
      </p:sp>
      <p:pic>
        <p:nvPicPr>
          <p:cNvPr id="15362" name="Picture 2" descr="D:\Users\Korisnik\Desktop\download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14764"/>
            <a:ext cx="5256584" cy="4766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Хистологија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кожа (цилије, лојне и знојне жлезде)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поткожни слој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мишићни слој</a:t>
            </a:r>
            <a:r>
              <a:rPr lang="sr-Latn-RS" dirty="0" smtClean="0"/>
              <a:t>:</a:t>
            </a:r>
            <a:r>
              <a:rPr lang="sr-Cyrl-RS" dirty="0" smtClean="0"/>
              <a:t> </a:t>
            </a:r>
          </a:p>
          <a:p>
            <a:pPr marL="809625" indent="-360363">
              <a:buNone/>
            </a:pPr>
            <a:r>
              <a:rPr lang="sr-Latn-RS" dirty="0" smtClean="0"/>
              <a:t>- </a:t>
            </a:r>
            <a:r>
              <a:rPr lang="sr-Cyrl-RS" dirty="0" smtClean="0"/>
              <a:t>попречно пругаста мускулатура</a:t>
            </a:r>
            <a:r>
              <a:rPr lang="sr-Latn-RS" dirty="0" smtClean="0"/>
              <a:t> (</a:t>
            </a:r>
            <a:r>
              <a:rPr lang="sr-Latn-RS" i="1" dirty="0" smtClean="0"/>
              <a:t>m. orbicularis oculi</a:t>
            </a:r>
            <a:r>
              <a:rPr lang="sr-Latn-RS" dirty="0" smtClean="0"/>
              <a:t>, </a:t>
            </a:r>
            <a:r>
              <a:rPr lang="sr-Latn-RS" i="1" dirty="0" smtClean="0"/>
              <a:t>m. levator palpebrae superioris</a:t>
            </a:r>
            <a:r>
              <a:rPr lang="sr-Latn-RS" dirty="0" smtClean="0"/>
              <a:t>)</a:t>
            </a:r>
            <a:endParaRPr lang="sr-Cyrl-RS" dirty="0" smtClean="0"/>
          </a:p>
          <a:p>
            <a:pPr marL="809625" indent="-360363">
              <a:buNone/>
            </a:pPr>
            <a:r>
              <a:rPr lang="sr-Latn-RS" dirty="0" smtClean="0"/>
              <a:t>- </a:t>
            </a:r>
            <a:r>
              <a:rPr lang="sr-Cyrl-RS" dirty="0" smtClean="0"/>
              <a:t>глатки мишићи </a:t>
            </a:r>
            <a:r>
              <a:rPr lang="sr-Latn-RS" dirty="0" smtClean="0"/>
              <a:t>(m. tarsalis sup. et inf.)</a:t>
            </a:r>
            <a:endParaRPr lang="sr-Cyrl-R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sr-Cyrl-RS" dirty="0" smtClean="0"/>
              <a:t>фиброзни скелет (тарзус, тарзо-орбитална фасција, </a:t>
            </a:r>
            <a:r>
              <a:rPr lang="sr-Latn-RS" i="1" dirty="0" smtClean="0"/>
              <a:t>lig. palpebrale lat. et med</a:t>
            </a:r>
            <a:r>
              <a:rPr lang="sr-Latn-RS" dirty="0" smtClean="0"/>
              <a:t>.</a:t>
            </a:r>
            <a:r>
              <a:rPr lang="sr-Cyrl-RS" dirty="0" smtClean="0"/>
              <a:t>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sr-Cyrl-RS" dirty="0" smtClean="0"/>
              <a:t>конјунктива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Сузни апарат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секреторни део (сузна жлезда, сузни секреторни каналићи, </a:t>
            </a:r>
            <a:r>
              <a:rPr lang="sr-Latn-RS" i="1" dirty="0" smtClean="0"/>
              <a:t>Krause</a:t>
            </a:r>
            <a:r>
              <a:rPr lang="sr-Latn-RS" dirty="0" smtClean="0"/>
              <a:t>-</a:t>
            </a:r>
            <a:r>
              <a:rPr lang="sr-Cyrl-RS" dirty="0" smtClean="0"/>
              <a:t>ове</a:t>
            </a:r>
            <a:r>
              <a:rPr lang="sr-Latn-RS" dirty="0" smtClean="0"/>
              <a:t> </a:t>
            </a:r>
            <a:r>
              <a:rPr lang="sr-Latn-RS" i="1" dirty="0" smtClean="0"/>
              <a:t>Volfring-</a:t>
            </a:r>
            <a:r>
              <a:rPr lang="sr-Cyrl-RS" dirty="0" smtClean="0"/>
              <a:t>ове помоћне сузне жлезде, пехарасте ћелије)</a:t>
            </a:r>
          </a:p>
          <a:p>
            <a:r>
              <a:rPr lang="sr-Cyrl-RS" dirty="0" smtClean="0"/>
              <a:t>екскреторни део (</a:t>
            </a:r>
            <a:r>
              <a:rPr lang="sr-Latn-RS" i="1" dirty="0" smtClean="0"/>
              <a:t>rivus lacrimalis, lacus lacrimalis, puncta lacrimalia, calis lacrimalis sup. et inf, saccus lacrimalis, ductus nasolacrimalis</a:t>
            </a:r>
            <a:r>
              <a:rPr lang="sr-Latn-RS" dirty="0" smtClean="0"/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Сузни филм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липидни слој – Меибомове жл.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водени слој – помоћне сузне жл.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муцински слој – пехарасте ћ.</a:t>
            </a:r>
          </a:p>
          <a:p>
            <a:pPr marL="514350" indent="-514350">
              <a:buNone/>
            </a:pPr>
            <a:endParaRPr lang="sr-Cyrl-RS" sz="16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92996"/>
            <a:ext cx="4104629" cy="307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Сузни филм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/>
            <a:r>
              <a:rPr lang="sr-Cyrl-RS" dirty="0" smtClean="0"/>
              <a:t>физологија: бактерицидна улога, оптичка својства, исхрана рожњаче,</a:t>
            </a:r>
            <a:r>
              <a:rPr lang="en-US" dirty="0" smtClean="0"/>
              <a:t> </a:t>
            </a:r>
            <a:r>
              <a:rPr lang="sr-Cyrl-RS" dirty="0" smtClean="0"/>
              <a:t>влажење ока </a:t>
            </a:r>
          </a:p>
          <a:p>
            <a:pPr marL="360363" indent="-360363"/>
            <a:r>
              <a:rPr lang="sr-Cyrl-RS" dirty="0" smtClean="0"/>
              <a:t>састав: 98% вода, 1% соли, 0,7% протеини, 0,3% минерали</a:t>
            </a:r>
          </a:p>
          <a:p>
            <a:pPr marL="360363" indent="-360363"/>
            <a:r>
              <a:rPr lang="sr-Cyrl-RS" dirty="0" smtClean="0"/>
              <a:t>лучење: основно и рефлексно</a:t>
            </a:r>
          </a:p>
          <a:p>
            <a:pPr marL="360363" indent="-360363"/>
            <a:r>
              <a:rPr lang="sr-Cyrl-RS" dirty="0" smtClean="0"/>
              <a:t>отицање суза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Испитивање сузног апарата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Ширмер и ТБУТ тест</a:t>
            </a:r>
          </a:p>
          <a:p>
            <a:r>
              <a:rPr lang="sr-Cyrl-RS" dirty="0" smtClean="0"/>
              <a:t>тест флуоресцеином</a:t>
            </a:r>
          </a:p>
          <a:p>
            <a:r>
              <a:rPr lang="sr-Cyrl-RS" dirty="0" smtClean="0"/>
              <a:t>пропирање сузних путева</a:t>
            </a:r>
          </a:p>
          <a:p>
            <a:r>
              <a:rPr lang="sr-Cyrl-RS" dirty="0" smtClean="0"/>
              <a:t>дакриоцистографија, сцинтиграфија, ехографија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410" name="Picture 2" descr="D:\Users\Korisnik\Desktop\TBUT-test-using-a-slit-lamp-by-a-wide-open-slit-in-blue-light-unpublished-picture-tak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15" y="5085184"/>
            <a:ext cx="3552421" cy="1512168"/>
          </a:xfrm>
          <a:prstGeom prst="rect">
            <a:avLst/>
          </a:prstGeom>
          <a:noFill/>
        </p:spPr>
      </p:pic>
      <p:pic>
        <p:nvPicPr>
          <p:cNvPr id="17411" name="Picture 3" descr="D:\Users\Korisnik\Desktop\diagnosis_of_dry_ey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116" y="4706820"/>
            <a:ext cx="2843756" cy="1892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 smtClean="0"/>
              <a:t>Dacryoadenitis acuta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800" dirty="0" smtClean="0"/>
              <a:t>- након инфекције мумса, морбила, руброле, грипа, повреде (ретко)</a:t>
            </a:r>
          </a:p>
          <a:p>
            <a:pPr>
              <a:buNone/>
            </a:pPr>
            <a:r>
              <a:rPr lang="sr-Cyrl-RS" sz="2800" dirty="0" smtClean="0"/>
              <a:t>-</a:t>
            </a:r>
            <a:r>
              <a:rPr lang="sr-Latn-RS" sz="2800" dirty="0" smtClean="0"/>
              <a:t> </a:t>
            </a:r>
            <a:r>
              <a:rPr lang="sr-Cyrl-RS" sz="2800" dirty="0" smtClean="0"/>
              <a:t>кл. слика – знак параграфа, сви знаци инфламације</a:t>
            </a:r>
          </a:p>
          <a:p>
            <a:pPr marL="179388" indent="-179388">
              <a:buFontTx/>
              <a:buChar char="-"/>
            </a:pPr>
            <a:r>
              <a:rPr lang="sr-Cyrl-RS" sz="2800" dirty="0" smtClean="0"/>
              <a:t>терапија – антибиотици</a:t>
            </a:r>
          </a:p>
          <a:p>
            <a:endParaRPr lang="en-US" b="1" dirty="0"/>
          </a:p>
        </p:txBody>
      </p:sp>
      <p:pic>
        <p:nvPicPr>
          <p:cNvPr id="18434" name="Picture 2" descr="D:\Users\Korisnik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24994"/>
            <a:ext cx="1872208" cy="2411177"/>
          </a:xfrm>
          <a:prstGeom prst="rect">
            <a:avLst/>
          </a:prstGeom>
          <a:noFill/>
        </p:spPr>
      </p:pic>
      <p:pic>
        <p:nvPicPr>
          <p:cNvPr id="18436" name="Picture 4" descr="D:\Users\Korisnik\Desktop\5081d90f064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5372" y="4005064"/>
            <a:ext cx="3777108" cy="2488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sr-Latn-RS" b="1" i="1" dirty="0" smtClean="0"/>
              <a:t>Dacryoadenitis</a:t>
            </a:r>
            <a:r>
              <a:rPr lang="sr-Cyrl-RS" b="1" i="1" dirty="0" smtClean="0"/>
              <a:t> </a:t>
            </a:r>
            <a:r>
              <a:rPr lang="sr-Latn-RS" b="1" i="1" dirty="0" smtClean="0"/>
              <a:t>chronica</a:t>
            </a:r>
            <a:r>
              <a:rPr lang="sr-Cyrl-RS" b="1" i="1" dirty="0" smtClean="0"/>
              <a:t> </a:t>
            </a:r>
            <a:r>
              <a:rPr lang="sr-Cyrl-RS" dirty="0" smtClean="0"/>
              <a:t>– само оток, суво око</a:t>
            </a:r>
            <a:r>
              <a:rPr lang="sr-Cyrl-RS" b="1" i="1" dirty="0" smtClean="0"/>
              <a:t> </a:t>
            </a:r>
          </a:p>
          <a:p>
            <a:r>
              <a:rPr lang="sr-Latn-RS" b="1" i="1" dirty="0" smtClean="0"/>
              <a:t>Mikulicz-</a:t>
            </a:r>
            <a:r>
              <a:rPr lang="sr-Cyrl-RS" dirty="0" smtClean="0"/>
              <a:t>ева болест</a:t>
            </a:r>
            <a:r>
              <a:rPr lang="sr-Cyrl-RS" b="1" i="1" dirty="0" smtClean="0"/>
              <a:t>, </a:t>
            </a:r>
            <a:r>
              <a:rPr lang="sr-Latn-RS" b="1" i="1" dirty="0" smtClean="0"/>
              <a:t>Mikulicz</a:t>
            </a:r>
            <a:r>
              <a:rPr lang="sr-Cyrl-RS" b="1" dirty="0" smtClean="0"/>
              <a:t>-</a:t>
            </a:r>
            <a:r>
              <a:rPr lang="sr-Cyrl-RS" dirty="0" smtClean="0"/>
              <a:t>ев</a:t>
            </a:r>
            <a:r>
              <a:rPr lang="sr-Cyrl-RS" i="1" dirty="0" smtClean="0"/>
              <a:t> </a:t>
            </a:r>
            <a:r>
              <a:rPr lang="sr-Cyrl-RS" dirty="0" smtClean="0"/>
              <a:t>синдром (сузне, паротидне, субмандибуларне, сублингвалне жл.)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 smtClean="0"/>
              <a:t>Dacryoadenitis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 smtClean="0"/>
              <a:t>Canaliculitis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488" indent="-90488">
              <a:buNone/>
            </a:pPr>
            <a:r>
              <a:rPr lang="sr-Latn-RS" dirty="0" smtClean="0"/>
              <a:t>-</a:t>
            </a:r>
            <a:r>
              <a:rPr lang="sr-Cyrl-RS" dirty="0" smtClean="0"/>
              <a:t> гљивице (</a:t>
            </a:r>
            <a:r>
              <a:rPr lang="sr-Latn-RS" i="1" u="sng" dirty="0" smtClean="0"/>
              <a:t>Candida albicans</a:t>
            </a:r>
            <a:r>
              <a:rPr lang="sr-Latn-RS" i="1" dirty="0" smtClean="0"/>
              <a:t>, Aspergilus, Chlamidia)</a:t>
            </a:r>
            <a:endParaRPr lang="sr-Cyrl-RS" i="1" dirty="0" smtClean="0"/>
          </a:p>
          <a:p>
            <a:pPr marL="90488" indent="-90488">
              <a:buFontTx/>
              <a:buChar char="-"/>
            </a:pPr>
            <a:r>
              <a:rPr lang="sr-Cyrl-RS" dirty="0" smtClean="0"/>
              <a:t> еверзија сузне тачкице, гнојни садржај на компресију</a:t>
            </a:r>
          </a:p>
          <a:p>
            <a:pPr marL="90488" indent="-90488">
              <a:buFontTx/>
              <a:buChar char="-"/>
            </a:pPr>
            <a:r>
              <a:rPr lang="sr-Cyrl-RS" dirty="0" smtClean="0"/>
              <a:t> терапија: капи антимикотика, хируршки (каналикулотомија и евакуација гнојног садржаја)</a:t>
            </a:r>
            <a:endParaRPr lang="en-US" dirty="0"/>
          </a:p>
        </p:txBody>
      </p:sp>
      <p:pic>
        <p:nvPicPr>
          <p:cNvPr id="1026" name="Picture 2" descr="D:\Users\Korisnik\Desktop\dd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4177" y="4808299"/>
            <a:ext cx="2370311" cy="1933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i="1" dirty="0" smtClean="0"/>
              <a:t>Dacryocystitis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услед облитерације сузноносног канала</a:t>
            </a:r>
          </a:p>
          <a:p>
            <a:r>
              <a:rPr lang="sr-Cyrl-RS" sz="2800" dirty="0" smtClean="0"/>
              <a:t>хронични        акутни        апсцес        фистула</a:t>
            </a:r>
          </a:p>
          <a:p>
            <a:r>
              <a:rPr lang="sr-Cyrl-RS" sz="2800" dirty="0" smtClean="0"/>
              <a:t>лечење: </a:t>
            </a:r>
          </a:p>
          <a:p>
            <a:pPr marL="719138" indent="-360363">
              <a:buNone/>
            </a:pPr>
            <a:r>
              <a:rPr lang="sr-Cyrl-RS" sz="2800" dirty="0" smtClean="0"/>
              <a:t>- акутни - системски антибиотици</a:t>
            </a:r>
          </a:p>
          <a:p>
            <a:pPr marL="719138" indent="-360363">
              <a:buNone/>
            </a:pPr>
            <a:r>
              <a:rPr lang="sr-Cyrl-RS" sz="2800" dirty="0" smtClean="0"/>
              <a:t>- хронични - хируршки (дакриоцисториностомија)</a:t>
            </a:r>
          </a:p>
          <a:p>
            <a:pPr marL="719138" indent="-360363">
              <a:buNone/>
            </a:pPr>
            <a:r>
              <a:rPr lang="sr-Latn-RS" sz="2800" dirty="0" smtClean="0"/>
              <a:t>- </a:t>
            </a:r>
            <a:r>
              <a:rPr lang="sr-Cyrl-RS" sz="2800" dirty="0" smtClean="0"/>
              <a:t>апсцес - инцизија</a:t>
            </a:r>
            <a:endParaRPr lang="sr-Latn-RS" sz="2800" dirty="0" smtClean="0"/>
          </a:p>
          <a:p>
            <a:pPr marL="719138" indent="-360363">
              <a:buFontTx/>
              <a:buChar char="-"/>
            </a:pPr>
            <a:endParaRPr lang="sr-Cyrl-RS" sz="28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11760" y="2420888"/>
            <a:ext cx="5760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67944" y="2420888"/>
            <a:ext cx="5760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724128" y="2420888"/>
            <a:ext cx="5760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D:\Users\Korisnik\Desktop\acute_dacryocystitis_with_fistula_hi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0086" y="4544255"/>
            <a:ext cx="3984402" cy="2197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i="1" dirty="0" smtClean="0"/>
              <a:t>Dacryocystitis</a:t>
            </a:r>
            <a:r>
              <a:rPr lang="sr-Cyrl-RS" i="1" dirty="0" smtClean="0"/>
              <a:t> </a:t>
            </a:r>
            <a:r>
              <a:rPr lang="sr-Latn-RS" i="1" dirty="0" smtClean="0"/>
              <a:t>neonatorum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700" dirty="0" smtClean="0"/>
              <a:t>услед неотварања Хаснерове буле</a:t>
            </a:r>
          </a:p>
          <a:p>
            <a:r>
              <a:rPr lang="sr-Cyrl-RS" sz="2700" dirty="0" smtClean="0"/>
              <a:t>унилатерално оток, епифора, гнојна секреција, конјунктивитис</a:t>
            </a:r>
          </a:p>
          <a:p>
            <a:r>
              <a:rPr lang="sr-Cyrl-RS" sz="2700" dirty="0" smtClean="0"/>
              <a:t>терапија: </a:t>
            </a:r>
          </a:p>
          <a:p>
            <a:pPr marL="0" indent="0">
              <a:buFontTx/>
              <a:buChar char="-"/>
            </a:pPr>
            <a:r>
              <a:rPr lang="sr-Cyrl-RS" sz="2700" dirty="0" smtClean="0"/>
              <a:t>конзервативно: масажа сузноносног канала, испирање физиолошким раствором, антибиотске капи</a:t>
            </a:r>
          </a:p>
          <a:p>
            <a:pPr marL="0" indent="0">
              <a:buFontTx/>
              <a:buChar char="-"/>
            </a:pPr>
            <a:r>
              <a:rPr lang="sr-Cyrl-RS" sz="2700" dirty="0" smtClean="0"/>
              <a:t>хируршки: сондирање, ДЦР</a:t>
            </a:r>
          </a:p>
          <a:p>
            <a:endParaRPr lang="sr-Cyrl-RS" sz="2700" dirty="0" smtClean="0"/>
          </a:p>
        </p:txBody>
      </p:sp>
      <p:pic>
        <p:nvPicPr>
          <p:cNvPr id="20482" name="Picture 2" descr="D:\Users\Korisnik\Desktop\jh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346" y="4922093"/>
            <a:ext cx="424815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Сузно око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</a:t>
            </a:r>
            <a:r>
              <a:rPr lang="sr-Cyrl-RS" dirty="0" smtClean="0"/>
              <a:t>ојачана секреција (инфламаторна стања предњег сегмента, обољења синуса, зуба, носа...)</a:t>
            </a:r>
          </a:p>
          <a:p>
            <a:r>
              <a:rPr lang="sr-Cyrl-RS" dirty="0" smtClean="0"/>
              <a:t>отежано отицање</a:t>
            </a:r>
            <a:endParaRPr lang="sr-Latn-RS" dirty="0" smtClean="0"/>
          </a:p>
          <a:p>
            <a:r>
              <a:rPr lang="sr-Cyrl-RS" dirty="0" smtClean="0"/>
              <a:t>терапија: каузално, пропирање сузноносног канала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Хистологија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Users\Korisnik\Desktop\his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472607" cy="5466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Суво око </a:t>
            </a:r>
            <a:r>
              <a:rPr lang="sr-Latn-RS" dirty="0" smtClean="0"/>
              <a:t>(</a:t>
            </a:r>
            <a:r>
              <a:rPr lang="sr-Latn-RS" i="1" dirty="0" smtClean="0"/>
              <a:t>keratoconjunctivitis sicca</a:t>
            </a:r>
            <a:r>
              <a:rPr lang="sr-Latn-R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гребање, жарење, осећај страног тела, сувоће у очима, хиперемија</a:t>
            </a:r>
          </a:p>
          <a:p>
            <a:r>
              <a:rPr lang="sr-Cyrl-RS" dirty="0" smtClean="0"/>
              <a:t>Ширмер и ТБУТ тест</a:t>
            </a:r>
          </a:p>
          <a:p>
            <a:r>
              <a:rPr lang="sr-Cyrl-RS" dirty="0" smtClean="0"/>
              <a:t>биомикроскоп: дилатирани крвни судови конјунктиве, пунктиформна епителопатија, филаменти, улцерације...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Суво око </a:t>
            </a:r>
            <a:r>
              <a:rPr lang="sr-Latn-RS" dirty="0" smtClean="0"/>
              <a:t>(</a:t>
            </a:r>
            <a:r>
              <a:rPr lang="sr-Latn-RS" i="1" dirty="0" smtClean="0"/>
              <a:t>keratoconjunctivitis sicca</a:t>
            </a:r>
            <a:r>
              <a:rPr lang="sr-Latn-R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смањена продукција суза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повећано испаравање суза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недостатак витамина 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3861048"/>
          <a:ext cx="8676456" cy="2590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2152"/>
                <a:gridCol w="2868488"/>
                <a:gridCol w="2915816"/>
              </a:tblGrid>
              <a:tr h="14973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Водени</a:t>
                      </a:r>
                      <a:r>
                        <a:rPr lang="sr-Cyrl-RS" baseline="0" dirty="0" smtClean="0"/>
                        <a:t> слој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Муцински слој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Липидни</a:t>
                      </a:r>
                      <a:r>
                        <a:rPr lang="sr-Cyrl-RS" baseline="0" dirty="0" smtClean="0"/>
                        <a:t> слој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аплазија сузне жлезде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ксерофталмија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хрон. блефаритис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i="1" dirty="0" smtClean="0"/>
                        <a:t>Sjogren</a:t>
                      </a:r>
                      <a:r>
                        <a:rPr lang="sr-Latn-RS" dirty="0" smtClean="0"/>
                        <a:t> 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i="1" dirty="0" smtClean="0"/>
                        <a:t>Stevans-johnson</a:t>
                      </a:r>
                      <a:r>
                        <a:rPr lang="sr-Latn-RS" i="1" baseline="0" dirty="0" smtClean="0"/>
                        <a:t> sy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повреде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саркоидоза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окуларни пемфигоид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mtClean="0"/>
                        <a:t>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хрон. конјунктивитис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i="1" dirty="0" smtClean="0"/>
                        <a:t>Mikulicz-</a:t>
                      </a:r>
                      <a:r>
                        <a:rPr lang="sr-Cyrl-RS" dirty="0" smtClean="0"/>
                        <a:t>ева болест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каузоме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хрон. дакриоаденитис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>терапија: </a:t>
            </a:r>
          </a:p>
          <a:p>
            <a:pPr marL="0" indent="0">
              <a:buNone/>
            </a:pPr>
            <a:endParaRPr lang="sr-Cyrl-RS" dirty="0" smtClean="0"/>
          </a:p>
          <a:p>
            <a:pPr marL="269875" indent="-269875"/>
            <a:r>
              <a:rPr lang="sr-Cyrl-RS" dirty="0" smtClean="0"/>
              <a:t>супституција суза</a:t>
            </a:r>
          </a:p>
          <a:p>
            <a:pPr marL="269875" indent="-269875"/>
            <a:r>
              <a:rPr lang="sr-Cyrl-RS" dirty="0" smtClean="0"/>
              <a:t>анти-инфламаторни агенси </a:t>
            </a:r>
          </a:p>
          <a:p>
            <a:pPr marL="269875" indent="-269875"/>
            <a:r>
              <a:rPr lang="sr-Cyrl-RS" dirty="0" smtClean="0"/>
              <a:t>аутологи серум </a:t>
            </a:r>
          </a:p>
          <a:p>
            <a:pPr marL="269875" indent="-269875"/>
            <a:r>
              <a:rPr lang="sr-Cyrl-RS" dirty="0" smtClean="0"/>
              <a:t>оклузија пунктума </a:t>
            </a:r>
          </a:p>
          <a:p>
            <a:pPr marL="269875" indent="-269875"/>
            <a:r>
              <a:rPr lang="sr-Cyrl-RS" dirty="0" smtClean="0"/>
              <a:t>хирургија (тарзорафија, ботулински токсин у </a:t>
            </a:r>
            <a:r>
              <a:rPr lang="sr-Latn-RS" i="1" dirty="0" smtClean="0"/>
              <a:t>m. levator palp. sup</a:t>
            </a:r>
            <a:r>
              <a:rPr lang="sr-Cyrl-RS" i="1" dirty="0" smtClean="0"/>
              <a:t>.</a:t>
            </a:r>
            <a:r>
              <a:rPr lang="sr-Latn-RS" dirty="0" smtClean="0"/>
              <a:t> - </a:t>
            </a:r>
            <a:r>
              <a:rPr lang="sr-Cyrl-RS" dirty="0" smtClean="0"/>
              <a:t>птоза)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Суво око </a:t>
            </a:r>
            <a:r>
              <a:rPr lang="sr-Latn-RS" dirty="0" smtClean="0"/>
              <a:t>(</a:t>
            </a:r>
            <a:r>
              <a:rPr lang="sr-Latn-RS" i="1" dirty="0" smtClean="0"/>
              <a:t>keratoconjunctivitis sicca</a:t>
            </a:r>
            <a:r>
              <a:rPr lang="sr-Latn-R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Бенигни тумори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600" b="1" dirty="0" smtClean="0"/>
              <a:t>вирусне</a:t>
            </a:r>
            <a:r>
              <a:rPr lang="sr-Cyrl-RS" sz="2600" dirty="0" smtClean="0"/>
              <a:t> </a:t>
            </a:r>
            <a:r>
              <a:rPr lang="sr-Cyrl-RS" sz="2600" b="1" dirty="0" smtClean="0"/>
              <a:t>брадавице</a:t>
            </a:r>
            <a:r>
              <a:rPr lang="sr-Cyrl-RS" sz="2600" dirty="0" smtClean="0"/>
              <a:t> (сквамоцелуларни папиломи) - малинасти израштаји најчешће на петељци</a:t>
            </a:r>
          </a:p>
          <a:p>
            <a:r>
              <a:rPr lang="sr-Cyrl-RS" sz="2600" b="1" dirty="0" smtClean="0"/>
              <a:t>хемангиоми</a:t>
            </a:r>
            <a:r>
              <a:rPr lang="sr-Cyrl-RS" sz="2600" dirty="0" smtClean="0"/>
              <a:t> - код деце капиларни (најчешће спонтано регредирају) и одраслих (кавернозни). Често су удружени са одређеним симптомима (</a:t>
            </a:r>
            <a:r>
              <a:rPr lang="sr-Latn-RS" sz="2600" i="1" dirty="0" smtClean="0"/>
              <a:t>Sturge-Weber sy</a:t>
            </a:r>
            <a:r>
              <a:rPr lang="sr-Latn-RS" sz="2600" dirty="0" smtClean="0"/>
              <a:t>) </a:t>
            </a:r>
            <a:r>
              <a:rPr lang="sr-Cyrl-RS" sz="2600" dirty="0" smtClean="0"/>
              <a:t>или са орбиталним хемагиомима. </a:t>
            </a:r>
            <a:r>
              <a:rPr lang="sr-Latn-RS" sz="2600" i="1" dirty="0" smtClean="0"/>
              <a:t>Th</a:t>
            </a:r>
            <a:r>
              <a:rPr lang="sr-Latn-RS" sz="2600" dirty="0" smtClean="0"/>
              <a:t> - </a:t>
            </a:r>
            <a:r>
              <a:rPr lang="sr-Cyrl-RS" sz="2600" dirty="0" smtClean="0"/>
              <a:t>инјекција кортикостероида, термокаутеризација, радиотерапија, хируршка ресекција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D:\Users\Korisnik\Desktop\papill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838" y="5157192"/>
            <a:ext cx="2165026" cy="1564206"/>
          </a:xfrm>
          <a:prstGeom prst="rect">
            <a:avLst/>
          </a:prstGeom>
          <a:noFill/>
        </p:spPr>
      </p:pic>
      <p:pic>
        <p:nvPicPr>
          <p:cNvPr id="3076" name="Picture 4" descr="D:\Users\Korisnik\Desktop\hema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157192"/>
            <a:ext cx="3134817" cy="1567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Бенигни тумори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600" b="1" dirty="0" smtClean="0"/>
              <a:t>ксантелазма</a:t>
            </a:r>
            <a:r>
              <a:rPr lang="sr-Cyrl-RS" sz="2600" dirty="0" smtClean="0"/>
              <a:t> - жућкасти, субкутани плакови. Хиперлипидемија и дислипидемија. </a:t>
            </a:r>
            <a:r>
              <a:rPr lang="sr-Latn-RS" sz="2600" i="1" dirty="0" smtClean="0"/>
              <a:t>Th</a:t>
            </a:r>
            <a:r>
              <a:rPr lang="sr-Cyrl-RS" sz="2600" i="1" dirty="0" smtClean="0"/>
              <a:t> - </a:t>
            </a:r>
            <a:r>
              <a:rPr lang="sr-Cyrl-RS" sz="2600" dirty="0" smtClean="0"/>
              <a:t>хируршка ексцизија</a:t>
            </a:r>
          </a:p>
          <a:p>
            <a:r>
              <a:rPr lang="sr-Cyrl-RS" sz="2600" b="1" dirty="0" smtClean="0"/>
              <a:t>дермоидна циста </a:t>
            </a:r>
            <a:r>
              <a:rPr lang="sr-Cyrl-RS" sz="2600" dirty="0" smtClean="0"/>
              <a:t>- урођена аномалија на капцима, најчешће горе темпорално. Садржи </a:t>
            </a:r>
            <a:r>
              <a:rPr lang="sr-Cyrl-RS" sz="2600" dirty="0" smtClean="0"/>
              <a:t>знојн</a:t>
            </a:r>
            <a:r>
              <a:rPr lang="en-US" sz="2600" dirty="0" smtClean="0"/>
              <a:t>e</a:t>
            </a:r>
            <a:r>
              <a:rPr lang="sr-Cyrl-RS" sz="2600" dirty="0" smtClean="0"/>
              <a:t>, </a:t>
            </a:r>
            <a:r>
              <a:rPr lang="sr-Cyrl-RS" sz="2600" dirty="0" smtClean="0"/>
              <a:t>лојне жлезде, фоликуле длака, везивно ткиво...</a:t>
            </a:r>
            <a:r>
              <a:rPr lang="sr-Latn-RS" sz="2600" i="1" dirty="0" smtClean="0"/>
              <a:t> Th</a:t>
            </a:r>
            <a:r>
              <a:rPr lang="sr-Cyrl-RS" sz="2600" i="1" dirty="0" smtClean="0"/>
              <a:t> - </a:t>
            </a:r>
            <a:r>
              <a:rPr lang="sr-Cyrl-RS" sz="2600" dirty="0" smtClean="0"/>
              <a:t>хируршка ексцизија</a:t>
            </a:r>
            <a:endParaRPr lang="en-US" sz="2600" dirty="0"/>
          </a:p>
        </p:txBody>
      </p:sp>
      <p:pic>
        <p:nvPicPr>
          <p:cNvPr id="4" name="Picture 3" descr="D:\Users\Korisnik\Desktop\4e192bef-3346-488c-bb5a-cd4288ded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420" y="4797152"/>
            <a:ext cx="4010596" cy="2005298"/>
          </a:xfrm>
          <a:prstGeom prst="rect">
            <a:avLst/>
          </a:prstGeom>
          <a:noFill/>
        </p:spPr>
      </p:pic>
      <p:pic>
        <p:nvPicPr>
          <p:cNvPr id="4098" name="Picture 2" descr="D:\Users\Korisnik\Desktop\_204_dermoi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86865"/>
            <a:ext cx="2592288" cy="2026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Малигни тумори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600" b="1" dirty="0" smtClean="0"/>
              <a:t>базоцелуларни карцином </a:t>
            </a:r>
            <a:r>
              <a:rPr lang="sr-Cyrl-RS" sz="2600" dirty="0" smtClean="0"/>
              <a:t>- најчешћи малигни тумор капака, спорорастућа лезија, не даје удаљене метастазе. У почетку као издигнут чворић, касније дубоке улцерације</a:t>
            </a:r>
          </a:p>
          <a:p>
            <a:r>
              <a:rPr lang="sr-Cyrl-RS" sz="2600" b="1" dirty="0" smtClean="0"/>
              <a:t>сквамоцелуларни карцином </a:t>
            </a:r>
            <a:r>
              <a:rPr lang="sr-Cyrl-RS" sz="2600" dirty="0" smtClean="0"/>
              <a:t>- агресивнији, метастазира. Клинички облици: плак, нодуларни, улцерозни </a:t>
            </a:r>
          </a:p>
        </p:txBody>
      </p:sp>
      <p:pic>
        <p:nvPicPr>
          <p:cNvPr id="1026" name="Picture 2" descr="D:\Users\Korisnik\Desktop\A-lower-eyelid-basal-cell-carcin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814" y="4509120"/>
            <a:ext cx="3154113" cy="2160239"/>
          </a:xfrm>
          <a:prstGeom prst="rect">
            <a:avLst/>
          </a:prstGeom>
          <a:noFill/>
        </p:spPr>
      </p:pic>
      <p:pic>
        <p:nvPicPr>
          <p:cNvPr id="1027" name="Picture 3" descr="D:\Users\Korisnik\Desktop\skvam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485338"/>
            <a:ext cx="3317503" cy="2184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600" b="1" dirty="0" smtClean="0"/>
              <a:t>аденокарцином лојне жлезде </a:t>
            </a:r>
            <a:r>
              <a:rPr lang="sr-Cyrl-RS" sz="2600" dirty="0" smtClean="0"/>
              <a:t>- Меибомове жлезде. Често погрешно дијагностикован као рецеидивирајући хордеолум. Врло агресиван тумор, даје локалне и удаљене метастазе (мозак, плућа, јетра)</a:t>
            </a:r>
          </a:p>
          <a:p>
            <a:r>
              <a:rPr lang="sr-Cyrl-RS" sz="2600" b="1" dirty="0" smtClean="0"/>
              <a:t>меланом коже </a:t>
            </a:r>
            <a:r>
              <a:rPr lang="sr-Cyrl-RS" sz="2600" dirty="0" smtClean="0"/>
              <a:t>- ретко на капцима. Најчешће из невуса.</a:t>
            </a:r>
            <a:r>
              <a:rPr lang="sr-Latn-RS" sz="2600" dirty="0" smtClean="0"/>
              <a:t> </a:t>
            </a:r>
            <a:r>
              <a:rPr lang="sr-Cyrl-RS" sz="2600" dirty="0" smtClean="0"/>
              <a:t> Агресиван тумор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Малигни тумори	</a:t>
            </a:r>
            <a:endParaRPr lang="en-US" dirty="0"/>
          </a:p>
        </p:txBody>
      </p:sp>
      <p:pic>
        <p:nvPicPr>
          <p:cNvPr id="2050" name="Picture 2" descr="D:\Users\Korisnik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607" y="4293096"/>
            <a:ext cx="3669393" cy="2389064"/>
          </a:xfrm>
          <a:prstGeom prst="rect">
            <a:avLst/>
          </a:prstGeom>
          <a:noFill/>
        </p:spPr>
      </p:pic>
      <p:pic>
        <p:nvPicPr>
          <p:cNvPr id="2054" name="Picture 6" descr="D:\Users\Korisnik\Desktop\novo me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45589"/>
            <a:ext cx="3096344" cy="2323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3068960"/>
            <a:ext cx="5842992" cy="8926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4000" b="1" dirty="0" smtClean="0"/>
              <a:t>ХВАЛА НА ПАЖЊИ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Физиологија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заштита очне јабучице</a:t>
            </a:r>
          </a:p>
          <a:p>
            <a:r>
              <a:rPr lang="sr-Cyrl-RS" dirty="0" smtClean="0"/>
              <a:t>отицање суза</a:t>
            </a:r>
          </a:p>
          <a:p>
            <a:r>
              <a:rPr lang="sr-Cyrl-RS" dirty="0" smtClean="0"/>
              <a:t>хигијена површине ока</a:t>
            </a:r>
          </a:p>
          <a:p>
            <a:r>
              <a:rPr lang="sr-Cyrl-RS" dirty="0" smtClean="0"/>
              <a:t>формирање сузног филма</a:t>
            </a:r>
          </a:p>
          <a:p>
            <a:r>
              <a:rPr lang="sr-Cyrl-RS" dirty="0" smtClean="0"/>
              <a:t>спречавање сушења ока током сна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Конгентиталне аномалије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колобом</a:t>
            </a:r>
            <a:r>
              <a:rPr lang="sr-Cyrl-RS" dirty="0" smtClean="0"/>
              <a:t> - појединачно или у склопу </a:t>
            </a:r>
            <a:r>
              <a:rPr lang="sr-Latn-RS" i="1" dirty="0" smtClean="0"/>
              <a:t>Francheschetti-</a:t>
            </a:r>
            <a:r>
              <a:rPr lang="sr-Cyrl-RS" dirty="0" smtClean="0"/>
              <a:t>евог (мандибулофацијална дизостоза) и</a:t>
            </a:r>
            <a:r>
              <a:rPr lang="sr-Latn-RS" dirty="0" smtClean="0"/>
              <a:t> </a:t>
            </a:r>
            <a:r>
              <a:rPr lang="sr-Latn-RS" i="1" dirty="0" smtClean="0"/>
              <a:t>Goldenhar-</a:t>
            </a:r>
            <a:r>
              <a:rPr lang="sr-Cyrl-RS" dirty="0" smtClean="0"/>
              <a:t>овог </a:t>
            </a:r>
            <a:r>
              <a:rPr lang="sr-Cyrl-RS" dirty="0" smtClean="0"/>
              <a:t>(окулоаурикуловертебрална </a:t>
            </a:r>
            <a:r>
              <a:rPr lang="sr-Cyrl-RS" dirty="0" smtClean="0"/>
              <a:t>дизостоза) синдрома</a:t>
            </a:r>
          </a:p>
          <a:p>
            <a:r>
              <a:rPr lang="sr-Cyrl-RS" b="1" dirty="0" smtClean="0"/>
              <a:t>епикантус</a:t>
            </a:r>
            <a:r>
              <a:rPr lang="sr-Cyrl-RS" dirty="0" smtClean="0"/>
              <a:t> – вертикални кожни набори</a:t>
            </a:r>
          </a:p>
          <a:p>
            <a:r>
              <a:rPr lang="sr-Cyrl-RS" b="1" dirty="0" smtClean="0"/>
              <a:t>блефарофимоза</a:t>
            </a:r>
            <a:r>
              <a:rPr lang="sr-Cyrl-RS" dirty="0" smtClean="0"/>
              <a:t> - епикантус </a:t>
            </a:r>
            <a:r>
              <a:rPr lang="sr-Cyrl-RS" dirty="0" smtClean="0"/>
              <a:t>и птоза            (слабије развијен корен носа, амблиопија)</a:t>
            </a:r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Конгентиталне аномалије	</a:t>
            </a:r>
            <a:endParaRPr lang="en-US" dirty="0"/>
          </a:p>
        </p:txBody>
      </p:sp>
      <p:pic>
        <p:nvPicPr>
          <p:cNvPr id="3074" name="Picture 2" descr="D:\Users\Korisnik\Desktop\fim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12776"/>
            <a:ext cx="3024336" cy="2016224"/>
          </a:xfrm>
          <a:prstGeom prst="rect">
            <a:avLst/>
          </a:prstGeom>
          <a:noFill/>
        </p:spPr>
      </p:pic>
      <p:pic>
        <p:nvPicPr>
          <p:cNvPr id="3075" name="Picture 3" descr="D:\Users\Korisnik\Desktop\k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555395" cy="1800200"/>
          </a:xfrm>
          <a:prstGeom prst="rect">
            <a:avLst/>
          </a:prstGeom>
          <a:noFill/>
        </p:spPr>
      </p:pic>
      <p:pic>
        <p:nvPicPr>
          <p:cNvPr id="3076" name="Picture 4" descr="D:\Users\Korisnik\Desktop\e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437112"/>
            <a:ext cx="5616624" cy="19766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79912" y="6396335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епикантус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3429000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блефарофимоза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3429000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колобом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Конгентиталне аномалије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анкилоблефарон</a:t>
            </a:r>
            <a:r>
              <a:rPr lang="sr-Cyrl-RS" dirty="0" smtClean="0"/>
              <a:t> (</a:t>
            </a:r>
            <a:r>
              <a:rPr lang="sr-Latn-RS" i="1" u="sng" dirty="0" smtClean="0"/>
              <a:t>externum</a:t>
            </a:r>
            <a:r>
              <a:rPr lang="sr-Latn-RS" i="1" dirty="0" smtClean="0"/>
              <a:t> / internum</a:t>
            </a:r>
            <a:r>
              <a:rPr lang="sr-Latn-RS" dirty="0" smtClean="0"/>
              <a:t>)</a:t>
            </a:r>
          </a:p>
          <a:p>
            <a:r>
              <a:rPr lang="sr-Cyrl-RS" b="1" dirty="0" smtClean="0"/>
              <a:t>епиблефарон</a:t>
            </a:r>
            <a:r>
              <a:rPr lang="sr-Cyrl-RS" dirty="0" smtClean="0"/>
              <a:t> – хоризонтални кожни набор</a:t>
            </a:r>
          </a:p>
          <a:p>
            <a:r>
              <a:rPr lang="sr-Cyrl-RS" b="1" dirty="0" smtClean="0"/>
              <a:t>еуриблефарон</a:t>
            </a:r>
            <a:r>
              <a:rPr lang="sr-Cyrl-RS" dirty="0" smtClean="0"/>
              <a:t> – увећана </a:t>
            </a:r>
            <a:r>
              <a:rPr lang="sr-Latn-RS" i="1" dirty="0" smtClean="0"/>
              <a:t>rima palpebrarum</a:t>
            </a:r>
            <a:r>
              <a:rPr lang="sr-Latn-RS" dirty="0" smtClean="0"/>
              <a:t>,</a:t>
            </a:r>
            <a:r>
              <a:rPr lang="sr-Cyrl-RS" dirty="0" smtClean="0"/>
              <a:t> поремећај облика, положаја капака, млитавост капака</a:t>
            </a:r>
          </a:p>
          <a:p>
            <a:r>
              <a:rPr lang="sr-Cyrl-RS" b="1" dirty="0" smtClean="0"/>
              <a:t>дистихијаза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Конгентиталне аномалије	</a:t>
            </a:r>
            <a:endParaRPr lang="en-US" dirty="0"/>
          </a:p>
        </p:txBody>
      </p:sp>
      <p:pic>
        <p:nvPicPr>
          <p:cNvPr id="4098" name="Picture 2" descr="D:\Users\Korisnik\Desktop\eu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2736304" cy="1494113"/>
          </a:xfrm>
          <a:prstGeom prst="rect">
            <a:avLst/>
          </a:prstGeom>
          <a:noFill/>
        </p:spPr>
      </p:pic>
      <p:pic>
        <p:nvPicPr>
          <p:cNvPr id="4099" name="Picture 3" descr="D:\Users\Korisnik\Desktop\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2856859" cy="2322114"/>
          </a:xfrm>
          <a:prstGeom prst="rect">
            <a:avLst/>
          </a:prstGeom>
          <a:noFill/>
        </p:spPr>
      </p:pic>
      <p:pic>
        <p:nvPicPr>
          <p:cNvPr id="4100" name="Picture 4" descr="D:\Users\Korisnik\Desktop\epi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772816"/>
            <a:ext cx="3249946" cy="1800200"/>
          </a:xfrm>
          <a:prstGeom prst="rect">
            <a:avLst/>
          </a:prstGeom>
          <a:noFill/>
        </p:spPr>
      </p:pic>
      <p:pic>
        <p:nvPicPr>
          <p:cNvPr id="4101" name="Picture 5" descr="D:\Users\Korisnik\Desktop\di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221088"/>
            <a:ext cx="2843429" cy="192288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3573016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анкилоблефарон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3573016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епиблефарон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6165304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еуриблефарон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6165304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dirty="0" smtClean="0"/>
              <a:t>дистихијаза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1308</Words>
  <Application>Microsoft Office PowerPoint</Application>
  <PresentationFormat>On-screen Show (4:3)</PresentationFormat>
  <Paragraphs>254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Очни капци Сузни апарат</vt:lpstr>
      <vt:lpstr>Анатомија</vt:lpstr>
      <vt:lpstr>Хистологија </vt:lpstr>
      <vt:lpstr>Хистологија</vt:lpstr>
      <vt:lpstr>Физиологија </vt:lpstr>
      <vt:lpstr>Конгентиталне аномалије </vt:lpstr>
      <vt:lpstr>Конгентиталне аномалије </vt:lpstr>
      <vt:lpstr>Конгентиталне аномалије </vt:lpstr>
      <vt:lpstr>Конгентиталне аномалије </vt:lpstr>
      <vt:lpstr>Поремећаји положаја  </vt:lpstr>
      <vt:lpstr>Поремећаји положаја  </vt:lpstr>
      <vt:lpstr>Поремећаји положаја</vt:lpstr>
      <vt:lpstr>Поремећаји покретљивости</vt:lpstr>
      <vt:lpstr>Поремећаји покретљивости</vt:lpstr>
      <vt:lpstr>Васкуларни поремећаји</vt:lpstr>
      <vt:lpstr>Алергијске манифестације </vt:lpstr>
      <vt:lpstr>Алергијске манифестације </vt:lpstr>
      <vt:lpstr>Бактеријске инфекције </vt:lpstr>
      <vt:lpstr>Бактеријске инфекције </vt:lpstr>
      <vt:lpstr>Вирусне инфекције</vt:lpstr>
      <vt:lpstr>Вирусне инфекције</vt:lpstr>
      <vt:lpstr>Вирусне инфекције</vt:lpstr>
      <vt:lpstr>Паразитарне инфекције</vt:lpstr>
      <vt:lpstr>Инфекције ивица капака (блефаритиси)</vt:lpstr>
      <vt:lpstr>Инфекције ивица капака (блефаритиси)</vt:lpstr>
      <vt:lpstr>Инфекције ивица капака (блефаритиси)</vt:lpstr>
      <vt:lpstr>Инфекције ивица капака (блефаритиси)</vt:lpstr>
      <vt:lpstr>Други стечени поремећаји</vt:lpstr>
      <vt:lpstr>Сузни апарат</vt:lpstr>
      <vt:lpstr>Сузни апарат</vt:lpstr>
      <vt:lpstr>Сузни филм </vt:lpstr>
      <vt:lpstr>Сузни филм</vt:lpstr>
      <vt:lpstr>Испитивање сузног апарата</vt:lpstr>
      <vt:lpstr>Dacryoadenitis acuta</vt:lpstr>
      <vt:lpstr>Dacryoadenitis</vt:lpstr>
      <vt:lpstr>Canaliculitis</vt:lpstr>
      <vt:lpstr>Dacryocystitis</vt:lpstr>
      <vt:lpstr>Dacryocystitis neonatorum</vt:lpstr>
      <vt:lpstr>Сузно око</vt:lpstr>
      <vt:lpstr>Суво око (keratoconjunctivitis sicca)</vt:lpstr>
      <vt:lpstr>Суво око (keratoconjunctivitis sicca)</vt:lpstr>
      <vt:lpstr>Суво око (keratoconjunctivitis sicca)</vt:lpstr>
      <vt:lpstr>Бенигни тумори</vt:lpstr>
      <vt:lpstr>Бенигни тумори</vt:lpstr>
      <vt:lpstr>Малигни тумори </vt:lpstr>
      <vt:lpstr>Малигни тумори </vt:lpstr>
      <vt:lpstr>Slide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Очни капци – анатомија, хистологија, </dc:title>
  <dc:creator>Korisnik</dc:creator>
  <cp:lastModifiedBy>Korisnik</cp:lastModifiedBy>
  <cp:revision>82</cp:revision>
  <dcterms:created xsi:type="dcterms:W3CDTF">2022-08-12T17:43:35Z</dcterms:created>
  <dcterms:modified xsi:type="dcterms:W3CDTF">2023-02-27T20:07:46Z</dcterms:modified>
</cp:coreProperties>
</file>